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6" r:id="rId3"/>
    <p:sldId id="265" r:id="rId4"/>
    <p:sldId id="259" r:id="rId5"/>
    <p:sldId id="258" r:id="rId6"/>
    <p:sldId id="272" r:id="rId7"/>
    <p:sldId id="267" r:id="rId8"/>
    <p:sldId id="269" r:id="rId9"/>
    <p:sldId id="268" r:id="rId10"/>
    <p:sldId id="271"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974DC-E886-4176-AF71-4F0E5B6B2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o-RO"/>
        </a:p>
      </dgm:t>
    </dgm:pt>
    <dgm:pt modelId="{A20B0BB4-67D8-42BF-BD39-DD365FE8A4A3}">
      <dgm:prSet phldrT="[Текст]" custT="1"/>
      <dgm:spPr/>
      <dgm:t>
        <a:bodyPr/>
        <a:lstStyle/>
        <a:p>
          <a:r>
            <a:rPr lang="ro-RO" sz="2800" b="1" dirty="0">
              <a:solidFill>
                <a:schemeClr val="tx1"/>
              </a:solidFill>
              <a:latin typeface="Times New Roman" panose="02020603050405020304" pitchFamily="18" charset="0"/>
              <a:cs typeface="Times New Roman" panose="02020603050405020304" pitchFamily="18" charset="0"/>
            </a:rPr>
            <a:t>Persoana </a:t>
          </a:r>
          <a:r>
            <a:rPr lang="ro-RO" sz="2400" b="1" dirty="0">
              <a:solidFill>
                <a:schemeClr val="tx1"/>
              </a:solidFill>
              <a:latin typeface="Times New Roman" panose="02020603050405020304" pitchFamily="18" charset="0"/>
              <a:cs typeface="Times New Roman" panose="02020603050405020304" pitchFamily="18" charset="0"/>
            </a:rPr>
            <a:t>responsabilă</a:t>
          </a:r>
        </a:p>
      </dgm:t>
    </dgm:pt>
    <dgm:pt modelId="{F43E01F2-F960-489A-AEF6-DE6A703B87EA}" type="parTrans" cxnId="{F5582488-0F9C-4F43-8BE1-535E3FAC307B}">
      <dgm:prSet/>
      <dgm:spPr/>
      <dgm:t>
        <a:bodyPr/>
        <a:lstStyle/>
        <a:p>
          <a:endParaRPr lang="ro-RO"/>
        </a:p>
      </dgm:t>
    </dgm:pt>
    <dgm:pt modelId="{A994F4B2-95A2-479C-8196-ECF3DF17C42B}" type="sibTrans" cxnId="{F5582488-0F9C-4F43-8BE1-535E3FAC307B}">
      <dgm:prSet/>
      <dgm:spPr/>
      <dgm:t>
        <a:bodyPr/>
        <a:lstStyle/>
        <a:p>
          <a:endParaRPr lang="ro-RO"/>
        </a:p>
      </dgm:t>
    </dgm:pt>
    <dgm:pt modelId="{235AF629-7471-4E89-B6DE-2776544FE204}">
      <dgm:prSet phldrT="[Текст]" custT="1"/>
      <dgm:spPr/>
      <dgm:t>
        <a:bodyPr/>
        <a:lstStyle/>
        <a:p>
          <a:r>
            <a:rPr lang="ro-RO" sz="1800" dirty="0">
              <a:latin typeface="Times New Roman" panose="02020603050405020304" pitchFamily="18" charset="0"/>
              <a:cs typeface="Times New Roman" panose="02020603050405020304" pitchFamily="18" charset="0"/>
            </a:rPr>
            <a:t>Documentează, sesizează </a:t>
          </a:r>
        </a:p>
      </dgm:t>
    </dgm:pt>
    <dgm:pt modelId="{CFA4582A-D950-457D-A928-CC485C3147B7}" type="parTrans" cxnId="{2128B91E-1434-42E0-89BD-2112C1FAFD0D}">
      <dgm:prSet/>
      <dgm:spPr/>
      <dgm:t>
        <a:bodyPr/>
        <a:lstStyle/>
        <a:p>
          <a:endParaRPr lang="ro-RO"/>
        </a:p>
      </dgm:t>
    </dgm:pt>
    <dgm:pt modelId="{02ED2201-67BA-4F0C-A49E-57359985C1E9}" type="sibTrans" cxnId="{2128B91E-1434-42E0-89BD-2112C1FAFD0D}">
      <dgm:prSet/>
      <dgm:spPr/>
      <dgm:t>
        <a:bodyPr/>
        <a:lstStyle/>
        <a:p>
          <a:endParaRPr lang="ro-RO"/>
        </a:p>
      </dgm:t>
    </dgm:pt>
    <dgm:pt modelId="{13C38502-2B91-4E9F-8C20-911AE2AB31C0}">
      <dgm:prSet phldrT="[Текст]" custT="1"/>
      <dgm:spPr/>
      <dgm:t>
        <a:bodyPr/>
        <a:lstStyle/>
        <a:p>
          <a:r>
            <a:rPr lang="ro-RO" sz="2000" dirty="0">
              <a:solidFill>
                <a:schemeClr val="tx1"/>
              </a:solidFill>
              <a:latin typeface="Times New Roman" panose="02020603050405020304" pitchFamily="18" charset="0"/>
              <a:cs typeface="Times New Roman" panose="02020603050405020304" pitchFamily="18" charset="0"/>
            </a:rPr>
            <a:t>Administrația instituției </a:t>
          </a:r>
        </a:p>
      </dgm:t>
    </dgm:pt>
    <dgm:pt modelId="{C4A6C0AE-94B6-452B-A0DB-B3A33E48617F}" type="parTrans" cxnId="{928C6211-709C-4902-B22F-1039E26F9367}">
      <dgm:prSet/>
      <dgm:spPr/>
      <dgm:t>
        <a:bodyPr/>
        <a:lstStyle/>
        <a:p>
          <a:endParaRPr lang="ro-RO"/>
        </a:p>
      </dgm:t>
    </dgm:pt>
    <dgm:pt modelId="{06F60764-DD0F-410C-BDC2-99FA1FCF7DF3}" type="sibTrans" cxnId="{928C6211-709C-4902-B22F-1039E26F9367}">
      <dgm:prSet/>
      <dgm:spPr/>
      <dgm:t>
        <a:bodyPr/>
        <a:lstStyle/>
        <a:p>
          <a:endParaRPr lang="ro-RO"/>
        </a:p>
      </dgm:t>
    </dgm:pt>
    <dgm:pt modelId="{0C51A4E8-377B-4798-BB2B-988824C8CA07}">
      <dgm:prSet phldrT="[Текст]" custT="1"/>
      <dgm:spPr/>
      <dgm:t>
        <a:bodyPr/>
        <a:lstStyle/>
        <a:p>
          <a:r>
            <a:rPr lang="ro-RO" sz="1600" dirty="0">
              <a:solidFill>
                <a:schemeClr val="tx1"/>
              </a:solidFill>
              <a:latin typeface="Times New Roman" panose="02020603050405020304" pitchFamily="18" charset="0"/>
              <a:cs typeface="Times New Roman" panose="02020603050405020304" pitchFamily="18" charset="0"/>
            </a:rPr>
            <a:t>înaintează un demers însoțit de copia actului de constatare </a:t>
          </a:r>
          <a:endParaRPr lang="ro-RO" sz="1600" dirty="0">
            <a:solidFill>
              <a:schemeClr val="tx1"/>
            </a:solidFill>
          </a:endParaRPr>
        </a:p>
      </dgm:t>
    </dgm:pt>
    <dgm:pt modelId="{9CF97562-B01D-40E6-B3D9-895BECE085C6}" type="parTrans" cxnId="{38DEEF52-2C60-45C7-9E2C-83D127BA311E}">
      <dgm:prSet/>
      <dgm:spPr/>
      <dgm:t>
        <a:bodyPr/>
        <a:lstStyle/>
        <a:p>
          <a:endParaRPr lang="ro-RO"/>
        </a:p>
      </dgm:t>
    </dgm:pt>
    <dgm:pt modelId="{F3BDF4BC-EF45-49C4-98E8-C73E1FAA9C7A}" type="sibTrans" cxnId="{38DEEF52-2C60-45C7-9E2C-83D127BA311E}">
      <dgm:prSet/>
      <dgm:spPr/>
      <dgm:t>
        <a:bodyPr/>
        <a:lstStyle/>
        <a:p>
          <a:endParaRPr lang="ro-RO"/>
        </a:p>
      </dgm:t>
    </dgm:pt>
    <dgm:pt modelId="{FC9C6C9E-0804-4A6A-994E-5D005D91C6E7}">
      <dgm:prSet phldrT="[Текст]" custT="1"/>
      <dgm:spPr/>
      <dgm:t>
        <a:bodyPr/>
        <a:lstStyle/>
        <a:p>
          <a:pPr marL="0" lvl="0" indent="0" algn="ctr" defTabSz="889000">
            <a:lnSpc>
              <a:spcPct val="90000"/>
            </a:lnSpc>
            <a:spcBef>
              <a:spcPct val="0"/>
            </a:spcBef>
            <a:spcAft>
              <a:spcPct val="35000"/>
            </a:spcAft>
            <a:buNone/>
          </a:pPr>
          <a:r>
            <a:rPr lang="ro-RO" sz="2000" kern="1200" dirty="0">
              <a:solidFill>
                <a:prstClr val="black"/>
              </a:solidFill>
              <a:latin typeface="Times New Roman" panose="02020603050405020304" pitchFamily="18" charset="0"/>
              <a:ea typeface="+mn-ea"/>
              <a:cs typeface="Times New Roman" panose="02020603050405020304" pitchFamily="18" charset="0"/>
            </a:rPr>
            <a:t>APL</a:t>
          </a:r>
        </a:p>
      </dgm:t>
    </dgm:pt>
    <dgm:pt modelId="{D4B9E1FB-174A-480A-BDC4-AD0D6CA05CF7}" type="parTrans" cxnId="{54DD28A3-9A7F-4FCF-8582-340069EE4AC6}">
      <dgm:prSet/>
      <dgm:spPr/>
      <dgm:t>
        <a:bodyPr/>
        <a:lstStyle/>
        <a:p>
          <a:endParaRPr lang="ro-RO"/>
        </a:p>
      </dgm:t>
    </dgm:pt>
    <dgm:pt modelId="{E3AA01FA-722F-4272-86CC-544354D4F80C}" type="sibTrans" cxnId="{54DD28A3-9A7F-4FCF-8582-340069EE4AC6}">
      <dgm:prSet/>
      <dgm:spPr/>
      <dgm:t>
        <a:bodyPr/>
        <a:lstStyle/>
        <a:p>
          <a:endParaRPr lang="ro-RO"/>
        </a:p>
      </dgm:t>
    </dgm:pt>
    <dgm:pt modelId="{2E13540F-8CB4-4551-99C2-96F399BE22E5}">
      <dgm:prSet phldrT="[Текст]" custT="1"/>
      <dgm:spPr/>
      <dgm:t>
        <a:bodyPr/>
        <a:lstStyle/>
        <a:p>
          <a:pPr marL="0" lvl="0" indent="0" algn="ctr" defTabSz="889000">
            <a:lnSpc>
              <a:spcPct val="90000"/>
            </a:lnSpc>
            <a:spcBef>
              <a:spcPct val="0"/>
            </a:spcBef>
            <a:spcAft>
              <a:spcPct val="35000"/>
            </a:spcAft>
            <a:buNone/>
          </a:pPr>
          <a:r>
            <a:rPr lang="ro-RO" sz="2000" kern="1200" dirty="0">
              <a:solidFill>
                <a:prstClr val="black"/>
              </a:solidFill>
              <a:latin typeface="Times New Roman" panose="02020603050405020304" pitchFamily="18" charset="0"/>
              <a:ea typeface="+mn-ea"/>
              <a:cs typeface="Times New Roman" panose="02020603050405020304" pitchFamily="18" charset="0"/>
            </a:rPr>
            <a:t>DGETS</a:t>
          </a:r>
        </a:p>
      </dgm:t>
    </dgm:pt>
    <dgm:pt modelId="{8F573121-C936-4981-9025-B053C695A8DB}" type="parTrans" cxnId="{4BE3146D-294C-4620-905B-71C0EDA90E1A}">
      <dgm:prSet/>
      <dgm:spPr/>
      <dgm:t>
        <a:bodyPr/>
        <a:lstStyle/>
        <a:p>
          <a:endParaRPr lang="ro-RO"/>
        </a:p>
      </dgm:t>
    </dgm:pt>
    <dgm:pt modelId="{8217E5EF-9452-4256-8650-DED782813514}" type="sibTrans" cxnId="{4BE3146D-294C-4620-905B-71C0EDA90E1A}">
      <dgm:prSet/>
      <dgm:spPr/>
      <dgm:t>
        <a:bodyPr/>
        <a:lstStyle/>
        <a:p>
          <a:endParaRPr lang="ro-RO"/>
        </a:p>
      </dgm:t>
    </dgm:pt>
    <dgm:pt modelId="{EEBC4286-8D2E-48FF-A790-1788A00DA0DD}">
      <dgm:prSet phldrT="[Текст]" custT="1"/>
      <dgm:spPr/>
      <dgm:t>
        <a:bodyPr/>
        <a:lstStyle/>
        <a:p>
          <a:pPr marL="0" lvl="0" indent="0" algn="ctr" defTabSz="889000">
            <a:lnSpc>
              <a:spcPct val="90000"/>
            </a:lnSpc>
            <a:spcBef>
              <a:spcPct val="0"/>
            </a:spcBef>
            <a:spcAft>
              <a:spcPct val="35000"/>
            </a:spcAft>
            <a:buNone/>
          </a:pPr>
          <a:r>
            <a:rPr lang="ro-RO" sz="2000" kern="1200" dirty="0">
              <a:solidFill>
                <a:prstClr val="black"/>
              </a:solidFill>
              <a:latin typeface="Times New Roman" panose="02020603050405020304" pitchFamily="18" charset="0"/>
              <a:ea typeface="+mn-ea"/>
              <a:cs typeface="Times New Roman" panose="02020603050405020304" pitchFamily="18" charset="0"/>
            </a:rPr>
            <a:t>STSA </a:t>
          </a:r>
        </a:p>
      </dgm:t>
    </dgm:pt>
    <dgm:pt modelId="{AA676B9E-4C7D-42CD-AF64-039485DDD612}" type="parTrans" cxnId="{72640A78-7D6C-44B2-A182-F4E47DA2073E}">
      <dgm:prSet/>
      <dgm:spPr/>
      <dgm:t>
        <a:bodyPr/>
        <a:lstStyle/>
        <a:p>
          <a:endParaRPr lang="ro-RO"/>
        </a:p>
      </dgm:t>
    </dgm:pt>
    <dgm:pt modelId="{093B032B-F9F3-4A32-9D43-A783BFBA4F51}" type="sibTrans" cxnId="{72640A78-7D6C-44B2-A182-F4E47DA2073E}">
      <dgm:prSet/>
      <dgm:spPr/>
      <dgm:t>
        <a:bodyPr/>
        <a:lstStyle/>
        <a:p>
          <a:endParaRPr lang="ro-RO"/>
        </a:p>
      </dgm:t>
    </dgm:pt>
    <dgm:pt modelId="{784F2778-BCEB-4B48-AAE9-59D1A9AA27BB}">
      <dgm:prSet phldrT="[Текст]" custT="1"/>
      <dgm:spPr/>
      <dgm:t>
        <a:bodyPr/>
        <a:lstStyle/>
        <a:p>
          <a:endParaRPr lang="ro-RO" sz="1800" dirty="0">
            <a:latin typeface="Times New Roman" panose="02020603050405020304" pitchFamily="18" charset="0"/>
            <a:cs typeface="Times New Roman" panose="02020603050405020304" pitchFamily="18" charset="0"/>
          </a:endParaRPr>
        </a:p>
      </dgm:t>
    </dgm:pt>
    <dgm:pt modelId="{78733A3B-28A2-4F6A-BD7F-DF9422FBC392}" type="parTrans" cxnId="{9942CA6F-0984-47A4-A818-211740C3CA73}">
      <dgm:prSet/>
      <dgm:spPr/>
      <dgm:t>
        <a:bodyPr/>
        <a:lstStyle/>
        <a:p>
          <a:endParaRPr lang="ro-RO"/>
        </a:p>
      </dgm:t>
    </dgm:pt>
    <dgm:pt modelId="{2747EEFF-5508-49B2-885B-A3A6725106C1}" type="sibTrans" cxnId="{9942CA6F-0984-47A4-A818-211740C3CA73}">
      <dgm:prSet/>
      <dgm:spPr/>
      <dgm:t>
        <a:bodyPr/>
        <a:lstStyle/>
        <a:p>
          <a:endParaRPr lang="ro-RO"/>
        </a:p>
      </dgm:t>
    </dgm:pt>
    <dgm:pt modelId="{2129F7C5-C43A-4E58-8BFB-FB510AE5C82A}" type="pres">
      <dgm:prSet presAssocID="{D52974DC-E886-4176-AF71-4F0E5B6B2335}" presName="rootnode" presStyleCnt="0">
        <dgm:presLayoutVars>
          <dgm:chMax/>
          <dgm:chPref/>
          <dgm:dir/>
          <dgm:animLvl val="lvl"/>
        </dgm:presLayoutVars>
      </dgm:prSet>
      <dgm:spPr/>
      <dgm:t>
        <a:bodyPr/>
        <a:lstStyle/>
        <a:p>
          <a:endParaRPr lang="ru-RU"/>
        </a:p>
      </dgm:t>
    </dgm:pt>
    <dgm:pt modelId="{CD2E10A9-CFF7-4B1B-B5C5-09FF8EF8922D}" type="pres">
      <dgm:prSet presAssocID="{A20B0BB4-67D8-42BF-BD39-DD365FE8A4A3}" presName="composite" presStyleCnt="0"/>
      <dgm:spPr/>
    </dgm:pt>
    <dgm:pt modelId="{2D415005-3016-4FD5-A664-0CA7DEDFC851}" type="pres">
      <dgm:prSet presAssocID="{A20B0BB4-67D8-42BF-BD39-DD365FE8A4A3}" presName="bentUpArrow1" presStyleLbl="alignImgPlace1" presStyleIdx="0" presStyleCnt="4" custScaleX="141325" custLinFactNeighborX="9074"/>
      <dgm:spPr/>
    </dgm:pt>
    <dgm:pt modelId="{A6A6B9D9-B6F9-4859-BA79-FD992865918B}" type="pres">
      <dgm:prSet presAssocID="{A20B0BB4-67D8-42BF-BD39-DD365FE8A4A3}" presName="ParentText" presStyleLbl="node1" presStyleIdx="0" presStyleCnt="5" custScaleX="151106">
        <dgm:presLayoutVars>
          <dgm:chMax val="1"/>
          <dgm:chPref val="1"/>
          <dgm:bulletEnabled val="1"/>
        </dgm:presLayoutVars>
      </dgm:prSet>
      <dgm:spPr/>
      <dgm:t>
        <a:bodyPr/>
        <a:lstStyle/>
        <a:p>
          <a:endParaRPr lang="ru-RU"/>
        </a:p>
      </dgm:t>
    </dgm:pt>
    <dgm:pt modelId="{FADAA2A1-4B16-4225-95B2-3E6B93EA247E}" type="pres">
      <dgm:prSet presAssocID="{A20B0BB4-67D8-42BF-BD39-DD365FE8A4A3}" presName="ChildText" presStyleLbl="revTx" presStyleIdx="0" presStyleCnt="4" custScaleX="267969" custScaleY="73176" custLinFactX="42953" custLinFactNeighborX="100000" custLinFactNeighborY="-8829">
        <dgm:presLayoutVars>
          <dgm:chMax val="0"/>
          <dgm:chPref val="0"/>
          <dgm:bulletEnabled val="1"/>
        </dgm:presLayoutVars>
      </dgm:prSet>
      <dgm:spPr/>
      <dgm:t>
        <a:bodyPr/>
        <a:lstStyle/>
        <a:p>
          <a:endParaRPr lang="ru-RU"/>
        </a:p>
      </dgm:t>
    </dgm:pt>
    <dgm:pt modelId="{C400341C-7910-4978-908B-E9D413595E44}" type="pres">
      <dgm:prSet presAssocID="{A994F4B2-95A2-479C-8196-ECF3DF17C42B}" presName="sibTrans" presStyleCnt="0"/>
      <dgm:spPr/>
    </dgm:pt>
    <dgm:pt modelId="{3CD8EC9C-5F99-45C2-BBD8-1204B7E7DC9A}" type="pres">
      <dgm:prSet presAssocID="{13C38502-2B91-4E9F-8C20-911AE2AB31C0}" presName="composite" presStyleCnt="0"/>
      <dgm:spPr/>
    </dgm:pt>
    <dgm:pt modelId="{C9C1BCEF-06CE-4984-8F75-BED3785B2C11}" type="pres">
      <dgm:prSet presAssocID="{13C38502-2B91-4E9F-8C20-911AE2AB31C0}" presName="bentUpArrow1" presStyleLbl="alignImgPlace1" presStyleIdx="1" presStyleCnt="4" custScaleX="307030" custScaleY="124826" custLinFactX="52256" custLinFactNeighborX="100000" custLinFactNeighborY="9372"/>
      <dgm:spPr/>
    </dgm:pt>
    <dgm:pt modelId="{6EA2AD38-EE16-43C5-AEA1-F47FBCE1AF3D}" type="pres">
      <dgm:prSet presAssocID="{13C38502-2B91-4E9F-8C20-911AE2AB31C0}" presName="ParentText" presStyleLbl="node1" presStyleIdx="1" presStyleCnt="5" custScaleX="202884">
        <dgm:presLayoutVars>
          <dgm:chMax val="1"/>
          <dgm:chPref val="1"/>
          <dgm:bulletEnabled val="1"/>
        </dgm:presLayoutVars>
      </dgm:prSet>
      <dgm:spPr/>
      <dgm:t>
        <a:bodyPr/>
        <a:lstStyle/>
        <a:p>
          <a:endParaRPr lang="ru-RU"/>
        </a:p>
      </dgm:t>
    </dgm:pt>
    <dgm:pt modelId="{237AC7A5-ABA5-4F44-90E7-134A04350A51}" type="pres">
      <dgm:prSet presAssocID="{13C38502-2B91-4E9F-8C20-911AE2AB31C0}" presName="ChildText" presStyleLbl="revTx" presStyleIdx="1" presStyleCnt="4" custScaleX="385323" custLinFactX="100000" custLinFactNeighborX="170237" custLinFactNeighborY="-10130">
        <dgm:presLayoutVars>
          <dgm:chMax val="0"/>
          <dgm:chPref val="0"/>
          <dgm:bulletEnabled val="1"/>
        </dgm:presLayoutVars>
      </dgm:prSet>
      <dgm:spPr/>
      <dgm:t>
        <a:bodyPr/>
        <a:lstStyle/>
        <a:p>
          <a:endParaRPr lang="ru-RU"/>
        </a:p>
      </dgm:t>
    </dgm:pt>
    <dgm:pt modelId="{7C9B6081-A78C-46B2-B716-2986DE4A64FA}" type="pres">
      <dgm:prSet presAssocID="{06F60764-DD0F-410C-BDC2-99FA1FCF7DF3}" presName="sibTrans" presStyleCnt="0"/>
      <dgm:spPr/>
    </dgm:pt>
    <dgm:pt modelId="{F7E7521E-AC78-43B9-A1C6-1A52A13B2847}" type="pres">
      <dgm:prSet presAssocID="{FC9C6C9E-0804-4A6A-994E-5D005D91C6E7}" presName="composite" presStyleCnt="0"/>
      <dgm:spPr/>
    </dgm:pt>
    <dgm:pt modelId="{81BAF887-F52B-4CE5-AEBD-55BBBCD565E3}" type="pres">
      <dgm:prSet presAssocID="{FC9C6C9E-0804-4A6A-994E-5D005D91C6E7}" presName="bentUpArrow1" presStyleLbl="alignImgPlace1" presStyleIdx="2" presStyleCnt="4" custScaleX="306156" custScaleY="126741" custLinFactNeighborX="-31379" custLinFactNeighborY="-10815"/>
      <dgm:spPr/>
    </dgm:pt>
    <dgm:pt modelId="{185A1ADA-E658-4E63-A7B1-603417AF34F6}" type="pres">
      <dgm:prSet presAssocID="{FC9C6C9E-0804-4A6A-994E-5D005D91C6E7}" presName="ParentText" presStyleLbl="node1" presStyleIdx="2" presStyleCnt="5" custScaleX="135665" custScaleY="67665" custLinFactX="100000" custLinFactNeighborX="130571" custLinFactNeighborY="12748">
        <dgm:presLayoutVars>
          <dgm:chMax val="1"/>
          <dgm:chPref val="1"/>
          <dgm:bulletEnabled val="1"/>
        </dgm:presLayoutVars>
      </dgm:prSet>
      <dgm:spPr/>
      <dgm:t>
        <a:bodyPr/>
        <a:lstStyle/>
        <a:p>
          <a:endParaRPr lang="ru-RU"/>
        </a:p>
      </dgm:t>
    </dgm:pt>
    <dgm:pt modelId="{C8154909-DBFC-42B1-90D4-89579655F835}" type="pres">
      <dgm:prSet presAssocID="{FC9C6C9E-0804-4A6A-994E-5D005D91C6E7}" presName="ChildText" presStyleLbl="revTx" presStyleIdx="2" presStyleCnt="4">
        <dgm:presLayoutVars>
          <dgm:chMax val="0"/>
          <dgm:chPref val="0"/>
          <dgm:bulletEnabled val="1"/>
        </dgm:presLayoutVars>
      </dgm:prSet>
      <dgm:spPr/>
    </dgm:pt>
    <dgm:pt modelId="{9CEE0F28-9CC6-4EFE-AE79-6B9B38F81583}" type="pres">
      <dgm:prSet presAssocID="{E3AA01FA-722F-4272-86CC-544354D4F80C}" presName="sibTrans" presStyleCnt="0"/>
      <dgm:spPr/>
    </dgm:pt>
    <dgm:pt modelId="{F91837AF-99D3-4599-8707-C93F1FA1C4E3}" type="pres">
      <dgm:prSet presAssocID="{2E13540F-8CB4-4551-99C2-96F399BE22E5}" presName="composite" presStyleCnt="0"/>
      <dgm:spPr/>
    </dgm:pt>
    <dgm:pt modelId="{196EE951-AF43-4935-A5F7-7B97745C544A}" type="pres">
      <dgm:prSet presAssocID="{2E13540F-8CB4-4551-99C2-96F399BE22E5}" presName="bentUpArrow1" presStyleLbl="alignImgPlace1" presStyleIdx="3" presStyleCnt="4" custScaleX="311998" custScaleY="111935" custLinFactX="-100000" custLinFactNeighborX="-114043" custLinFactNeighborY="-36295"/>
      <dgm:spPr/>
    </dgm:pt>
    <dgm:pt modelId="{2CB6692F-CB40-435F-A8FD-2C73FDA4853F}" type="pres">
      <dgm:prSet presAssocID="{2E13540F-8CB4-4551-99C2-96F399BE22E5}" presName="ParentText" presStyleLbl="node1" presStyleIdx="3" presStyleCnt="5" custScaleX="134543" custScaleY="63927" custLinFactNeighborX="94382" custLinFactNeighborY="-10583">
        <dgm:presLayoutVars>
          <dgm:chMax val="1"/>
          <dgm:chPref val="1"/>
          <dgm:bulletEnabled val="1"/>
        </dgm:presLayoutVars>
      </dgm:prSet>
      <dgm:spPr/>
      <dgm:t>
        <a:bodyPr/>
        <a:lstStyle/>
        <a:p>
          <a:endParaRPr lang="ru-RU"/>
        </a:p>
      </dgm:t>
    </dgm:pt>
    <dgm:pt modelId="{169C9BB1-B8E6-475B-BF11-B6878AA5752F}" type="pres">
      <dgm:prSet presAssocID="{2E13540F-8CB4-4551-99C2-96F399BE22E5}" presName="ChildText" presStyleLbl="revTx" presStyleIdx="3" presStyleCnt="4">
        <dgm:presLayoutVars>
          <dgm:chMax val="0"/>
          <dgm:chPref val="0"/>
          <dgm:bulletEnabled val="1"/>
        </dgm:presLayoutVars>
      </dgm:prSet>
      <dgm:spPr/>
    </dgm:pt>
    <dgm:pt modelId="{0C1B22B4-F2A9-48EA-91B2-B154D7F44C5B}" type="pres">
      <dgm:prSet presAssocID="{8217E5EF-9452-4256-8650-DED782813514}" presName="sibTrans" presStyleCnt="0"/>
      <dgm:spPr/>
    </dgm:pt>
    <dgm:pt modelId="{7EEACB84-680A-4EF5-BC91-85BF07180419}" type="pres">
      <dgm:prSet presAssocID="{EEBC4286-8D2E-48FF-A790-1788A00DA0DD}" presName="composite" presStyleCnt="0"/>
      <dgm:spPr/>
    </dgm:pt>
    <dgm:pt modelId="{3A5B68A0-3C43-45A8-90CB-0A8FE7048676}" type="pres">
      <dgm:prSet presAssocID="{EEBC4286-8D2E-48FF-A790-1788A00DA0DD}" presName="ParentText" presStyleLbl="node1" presStyleIdx="4" presStyleCnt="5" custScaleX="134458" custScaleY="65869" custLinFactNeighborX="18889" custLinFactNeighborY="-25535">
        <dgm:presLayoutVars>
          <dgm:chMax val="1"/>
          <dgm:chPref val="1"/>
          <dgm:bulletEnabled val="1"/>
        </dgm:presLayoutVars>
      </dgm:prSet>
      <dgm:spPr/>
      <dgm:t>
        <a:bodyPr/>
        <a:lstStyle/>
        <a:p>
          <a:endParaRPr lang="ru-RU"/>
        </a:p>
      </dgm:t>
    </dgm:pt>
  </dgm:ptLst>
  <dgm:cxnLst>
    <dgm:cxn modelId="{38DEEF52-2C60-45C7-9E2C-83D127BA311E}" srcId="{13C38502-2B91-4E9F-8C20-911AE2AB31C0}" destId="{0C51A4E8-377B-4798-BB2B-988824C8CA07}" srcOrd="0" destOrd="0" parTransId="{9CF97562-B01D-40E6-B3D9-895BECE085C6}" sibTransId="{F3BDF4BC-EF45-49C4-98E8-C73E1FAA9C7A}"/>
    <dgm:cxn modelId="{F5582488-0F9C-4F43-8BE1-535E3FAC307B}" srcId="{D52974DC-E886-4176-AF71-4F0E5B6B2335}" destId="{A20B0BB4-67D8-42BF-BD39-DD365FE8A4A3}" srcOrd="0" destOrd="0" parTransId="{F43E01F2-F960-489A-AEF6-DE6A703B87EA}" sibTransId="{A994F4B2-95A2-479C-8196-ECF3DF17C42B}"/>
    <dgm:cxn modelId="{5432A953-704A-4A8C-B121-497171862146}" type="presOf" srcId="{13C38502-2B91-4E9F-8C20-911AE2AB31C0}" destId="{6EA2AD38-EE16-43C5-AEA1-F47FBCE1AF3D}" srcOrd="0" destOrd="0" presId="urn:microsoft.com/office/officeart/2005/8/layout/StepDownProcess"/>
    <dgm:cxn modelId="{50DA1825-DFC0-4AC9-B3CB-E2EEA0DD29BB}" type="presOf" srcId="{2E13540F-8CB4-4551-99C2-96F399BE22E5}" destId="{2CB6692F-CB40-435F-A8FD-2C73FDA4853F}" srcOrd="0" destOrd="0" presId="urn:microsoft.com/office/officeart/2005/8/layout/StepDownProcess"/>
    <dgm:cxn modelId="{4E07F742-0CC7-4B31-AF5F-2060575302E9}" type="presOf" srcId="{0C51A4E8-377B-4798-BB2B-988824C8CA07}" destId="{237AC7A5-ABA5-4F44-90E7-134A04350A51}" srcOrd="0" destOrd="0" presId="urn:microsoft.com/office/officeart/2005/8/layout/StepDownProcess"/>
    <dgm:cxn modelId="{0A487524-6A27-42CF-9168-A9281EA44C7B}" type="presOf" srcId="{D52974DC-E886-4176-AF71-4F0E5B6B2335}" destId="{2129F7C5-C43A-4E58-8BFB-FB510AE5C82A}" srcOrd="0" destOrd="0" presId="urn:microsoft.com/office/officeart/2005/8/layout/StepDownProcess"/>
    <dgm:cxn modelId="{8E832912-D237-4CFE-BD96-974CCFF21D42}" type="presOf" srcId="{A20B0BB4-67D8-42BF-BD39-DD365FE8A4A3}" destId="{A6A6B9D9-B6F9-4859-BA79-FD992865918B}" srcOrd="0" destOrd="0" presId="urn:microsoft.com/office/officeart/2005/8/layout/StepDownProcess"/>
    <dgm:cxn modelId="{72640A78-7D6C-44B2-A182-F4E47DA2073E}" srcId="{D52974DC-E886-4176-AF71-4F0E5B6B2335}" destId="{EEBC4286-8D2E-48FF-A790-1788A00DA0DD}" srcOrd="4" destOrd="0" parTransId="{AA676B9E-4C7D-42CD-AF64-039485DDD612}" sibTransId="{093B032B-F9F3-4A32-9D43-A783BFBA4F51}"/>
    <dgm:cxn modelId="{E42780E1-D7E7-4B6B-A943-9665B4073F97}" type="presOf" srcId="{EEBC4286-8D2E-48FF-A790-1788A00DA0DD}" destId="{3A5B68A0-3C43-45A8-90CB-0A8FE7048676}" srcOrd="0" destOrd="0" presId="urn:microsoft.com/office/officeart/2005/8/layout/StepDownProcess"/>
    <dgm:cxn modelId="{BF1B9368-0679-4F14-A493-D6B0BAD03A0E}" type="presOf" srcId="{235AF629-7471-4E89-B6DE-2776544FE204}" destId="{FADAA2A1-4B16-4225-95B2-3E6B93EA247E}" srcOrd="0" destOrd="1" presId="urn:microsoft.com/office/officeart/2005/8/layout/StepDownProcess"/>
    <dgm:cxn modelId="{94969A92-79D5-4F66-B832-637763CFF084}" type="presOf" srcId="{784F2778-BCEB-4B48-AAE9-59D1A9AA27BB}" destId="{FADAA2A1-4B16-4225-95B2-3E6B93EA247E}" srcOrd="0" destOrd="0" presId="urn:microsoft.com/office/officeart/2005/8/layout/StepDownProcess"/>
    <dgm:cxn modelId="{2128B91E-1434-42E0-89BD-2112C1FAFD0D}" srcId="{A20B0BB4-67D8-42BF-BD39-DD365FE8A4A3}" destId="{235AF629-7471-4E89-B6DE-2776544FE204}" srcOrd="1" destOrd="0" parTransId="{CFA4582A-D950-457D-A928-CC485C3147B7}" sibTransId="{02ED2201-67BA-4F0C-A49E-57359985C1E9}"/>
    <dgm:cxn modelId="{928C6211-709C-4902-B22F-1039E26F9367}" srcId="{D52974DC-E886-4176-AF71-4F0E5B6B2335}" destId="{13C38502-2B91-4E9F-8C20-911AE2AB31C0}" srcOrd="1" destOrd="0" parTransId="{C4A6C0AE-94B6-452B-A0DB-B3A33E48617F}" sibTransId="{06F60764-DD0F-410C-BDC2-99FA1FCF7DF3}"/>
    <dgm:cxn modelId="{4BE3146D-294C-4620-905B-71C0EDA90E1A}" srcId="{D52974DC-E886-4176-AF71-4F0E5B6B2335}" destId="{2E13540F-8CB4-4551-99C2-96F399BE22E5}" srcOrd="3" destOrd="0" parTransId="{8F573121-C936-4981-9025-B053C695A8DB}" sibTransId="{8217E5EF-9452-4256-8650-DED782813514}"/>
    <dgm:cxn modelId="{A49BABA8-2699-4392-B070-8C6D399CB918}" type="presOf" srcId="{FC9C6C9E-0804-4A6A-994E-5D005D91C6E7}" destId="{185A1ADA-E658-4E63-A7B1-603417AF34F6}" srcOrd="0" destOrd="0" presId="urn:microsoft.com/office/officeart/2005/8/layout/StepDownProcess"/>
    <dgm:cxn modelId="{54DD28A3-9A7F-4FCF-8582-340069EE4AC6}" srcId="{D52974DC-E886-4176-AF71-4F0E5B6B2335}" destId="{FC9C6C9E-0804-4A6A-994E-5D005D91C6E7}" srcOrd="2" destOrd="0" parTransId="{D4B9E1FB-174A-480A-BDC4-AD0D6CA05CF7}" sibTransId="{E3AA01FA-722F-4272-86CC-544354D4F80C}"/>
    <dgm:cxn modelId="{9942CA6F-0984-47A4-A818-211740C3CA73}" srcId="{A20B0BB4-67D8-42BF-BD39-DD365FE8A4A3}" destId="{784F2778-BCEB-4B48-AAE9-59D1A9AA27BB}" srcOrd="0" destOrd="0" parTransId="{78733A3B-28A2-4F6A-BD7F-DF9422FBC392}" sibTransId="{2747EEFF-5508-49B2-885B-A3A6725106C1}"/>
    <dgm:cxn modelId="{0FC6AEA9-5D54-48AB-990C-B284BA64DE96}" type="presParOf" srcId="{2129F7C5-C43A-4E58-8BFB-FB510AE5C82A}" destId="{CD2E10A9-CFF7-4B1B-B5C5-09FF8EF8922D}" srcOrd="0" destOrd="0" presId="urn:microsoft.com/office/officeart/2005/8/layout/StepDownProcess"/>
    <dgm:cxn modelId="{F2F6B6BE-A084-49DE-8108-72ACAE65693B}" type="presParOf" srcId="{CD2E10A9-CFF7-4B1B-B5C5-09FF8EF8922D}" destId="{2D415005-3016-4FD5-A664-0CA7DEDFC851}" srcOrd="0" destOrd="0" presId="urn:microsoft.com/office/officeart/2005/8/layout/StepDownProcess"/>
    <dgm:cxn modelId="{457ADB81-07D7-4C81-9726-65B7314E391D}" type="presParOf" srcId="{CD2E10A9-CFF7-4B1B-B5C5-09FF8EF8922D}" destId="{A6A6B9D9-B6F9-4859-BA79-FD992865918B}" srcOrd="1" destOrd="0" presId="urn:microsoft.com/office/officeart/2005/8/layout/StepDownProcess"/>
    <dgm:cxn modelId="{093DFA8F-30C0-4590-BEBC-0419C30E7C95}" type="presParOf" srcId="{CD2E10A9-CFF7-4B1B-B5C5-09FF8EF8922D}" destId="{FADAA2A1-4B16-4225-95B2-3E6B93EA247E}" srcOrd="2" destOrd="0" presId="urn:microsoft.com/office/officeart/2005/8/layout/StepDownProcess"/>
    <dgm:cxn modelId="{0D28761F-9185-450E-BBD1-4194376ECE97}" type="presParOf" srcId="{2129F7C5-C43A-4E58-8BFB-FB510AE5C82A}" destId="{C400341C-7910-4978-908B-E9D413595E44}" srcOrd="1" destOrd="0" presId="urn:microsoft.com/office/officeart/2005/8/layout/StepDownProcess"/>
    <dgm:cxn modelId="{97DDA13D-A1AB-4057-A1C8-0153E0FDE23F}" type="presParOf" srcId="{2129F7C5-C43A-4E58-8BFB-FB510AE5C82A}" destId="{3CD8EC9C-5F99-45C2-BBD8-1204B7E7DC9A}" srcOrd="2" destOrd="0" presId="urn:microsoft.com/office/officeart/2005/8/layout/StepDownProcess"/>
    <dgm:cxn modelId="{FA23DA4D-1603-48D9-857C-AD0BCF17405D}" type="presParOf" srcId="{3CD8EC9C-5F99-45C2-BBD8-1204B7E7DC9A}" destId="{C9C1BCEF-06CE-4984-8F75-BED3785B2C11}" srcOrd="0" destOrd="0" presId="urn:microsoft.com/office/officeart/2005/8/layout/StepDownProcess"/>
    <dgm:cxn modelId="{D1DDEC04-F157-4EC6-9DFB-89CC030BD1DF}" type="presParOf" srcId="{3CD8EC9C-5F99-45C2-BBD8-1204B7E7DC9A}" destId="{6EA2AD38-EE16-43C5-AEA1-F47FBCE1AF3D}" srcOrd="1" destOrd="0" presId="urn:microsoft.com/office/officeart/2005/8/layout/StepDownProcess"/>
    <dgm:cxn modelId="{429566EB-175F-4A49-B4F3-DC50EC97386F}" type="presParOf" srcId="{3CD8EC9C-5F99-45C2-BBD8-1204B7E7DC9A}" destId="{237AC7A5-ABA5-4F44-90E7-134A04350A51}" srcOrd="2" destOrd="0" presId="urn:microsoft.com/office/officeart/2005/8/layout/StepDownProcess"/>
    <dgm:cxn modelId="{D3159DC8-51CF-4FDB-91CA-99E15646E949}" type="presParOf" srcId="{2129F7C5-C43A-4E58-8BFB-FB510AE5C82A}" destId="{7C9B6081-A78C-46B2-B716-2986DE4A64FA}" srcOrd="3" destOrd="0" presId="urn:microsoft.com/office/officeart/2005/8/layout/StepDownProcess"/>
    <dgm:cxn modelId="{43F1A4DF-50C2-45CE-9AE6-39178E79B242}" type="presParOf" srcId="{2129F7C5-C43A-4E58-8BFB-FB510AE5C82A}" destId="{F7E7521E-AC78-43B9-A1C6-1A52A13B2847}" srcOrd="4" destOrd="0" presId="urn:microsoft.com/office/officeart/2005/8/layout/StepDownProcess"/>
    <dgm:cxn modelId="{EB57D6CD-C05C-4991-B4C1-BD15647A1FD2}" type="presParOf" srcId="{F7E7521E-AC78-43B9-A1C6-1A52A13B2847}" destId="{81BAF887-F52B-4CE5-AEBD-55BBBCD565E3}" srcOrd="0" destOrd="0" presId="urn:microsoft.com/office/officeart/2005/8/layout/StepDownProcess"/>
    <dgm:cxn modelId="{7F355461-C84C-4FC9-B7E5-794282F1A0F5}" type="presParOf" srcId="{F7E7521E-AC78-43B9-A1C6-1A52A13B2847}" destId="{185A1ADA-E658-4E63-A7B1-603417AF34F6}" srcOrd="1" destOrd="0" presId="urn:microsoft.com/office/officeart/2005/8/layout/StepDownProcess"/>
    <dgm:cxn modelId="{49F73E71-07A0-454A-8831-2A851F2B2A5B}" type="presParOf" srcId="{F7E7521E-AC78-43B9-A1C6-1A52A13B2847}" destId="{C8154909-DBFC-42B1-90D4-89579655F835}" srcOrd="2" destOrd="0" presId="urn:microsoft.com/office/officeart/2005/8/layout/StepDownProcess"/>
    <dgm:cxn modelId="{B9779AB4-A5D6-45CB-B11F-5A8897C6F8D1}" type="presParOf" srcId="{2129F7C5-C43A-4E58-8BFB-FB510AE5C82A}" destId="{9CEE0F28-9CC6-4EFE-AE79-6B9B38F81583}" srcOrd="5" destOrd="0" presId="urn:microsoft.com/office/officeart/2005/8/layout/StepDownProcess"/>
    <dgm:cxn modelId="{46181C9A-66F5-435F-86AB-A7654C2B04DF}" type="presParOf" srcId="{2129F7C5-C43A-4E58-8BFB-FB510AE5C82A}" destId="{F91837AF-99D3-4599-8707-C93F1FA1C4E3}" srcOrd="6" destOrd="0" presId="urn:microsoft.com/office/officeart/2005/8/layout/StepDownProcess"/>
    <dgm:cxn modelId="{329B5358-A25A-4AFC-BF22-0F43E84E4151}" type="presParOf" srcId="{F91837AF-99D3-4599-8707-C93F1FA1C4E3}" destId="{196EE951-AF43-4935-A5F7-7B97745C544A}" srcOrd="0" destOrd="0" presId="urn:microsoft.com/office/officeart/2005/8/layout/StepDownProcess"/>
    <dgm:cxn modelId="{39D0045D-F19C-4949-82F3-8298875631D0}" type="presParOf" srcId="{F91837AF-99D3-4599-8707-C93F1FA1C4E3}" destId="{2CB6692F-CB40-435F-A8FD-2C73FDA4853F}" srcOrd="1" destOrd="0" presId="urn:microsoft.com/office/officeart/2005/8/layout/StepDownProcess"/>
    <dgm:cxn modelId="{555C0542-2028-4DEC-9386-D96EE170559C}" type="presParOf" srcId="{F91837AF-99D3-4599-8707-C93F1FA1C4E3}" destId="{169C9BB1-B8E6-475B-BF11-B6878AA5752F}" srcOrd="2" destOrd="0" presId="urn:microsoft.com/office/officeart/2005/8/layout/StepDownProcess"/>
    <dgm:cxn modelId="{5C965753-5763-4A85-AAA6-ACADE86C1580}" type="presParOf" srcId="{2129F7C5-C43A-4E58-8BFB-FB510AE5C82A}" destId="{0C1B22B4-F2A9-48EA-91B2-B154D7F44C5B}" srcOrd="7" destOrd="0" presId="urn:microsoft.com/office/officeart/2005/8/layout/StepDownProcess"/>
    <dgm:cxn modelId="{29D5000B-BBEE-42AE-8F93-E8563D61A45E}" type="presParOf" srcId="{2129F7C5-C43A-4E58-8BFB-FB510AE5C82A}" destId="{7EEACB84-680A-4EF5-BC91-85BF07180419}" srcOrd="8" destOrd="0" presId="urn:microsoft.com/office/officeart/2005/8/layout/StepDownProcess"/>
    <dgm:cxn modelId="{9A00EFF3-E182-411F-A0E6-68EB1E8DEB71}" type="presParOf" srcId="{7EEACB84-680A-4EF5-BC91-85BF07180419}" destId="{3A5B68A0-3C43-45A8-90CB-0A8FE704867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15005-3016-4FD5-A664-0CA7DEDFC851}">
      <dsp:nvSpPr>
        <dsp:cNvPr id="0" name=""/>
        <dsp:cNvSpPr/>
      </dsp:nvSpPr>
      <dsp:spPr>
        <a:xfrm rot="5400000">
          <a:off x="895476" y="793766"/>
          <a:ext cx="852328" cy="137134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6B9D9-B6F9-4859-BA79-FD992865918B}">
      <dsp:nvSpPr>
        <dsp:cNvPr id="0" name=""/>
        <dsp:cNvSpPr/>
      </dsp:nvSpPr>
      <dsp:spPr>
        <a:xfrm>
          <a:off x="214972" y="49440"/>
          <a:ext cx="2168099" cy="1004327"/>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o-RO" sz="2800" b="1" kern="1200" dirty="0">
              <a:solidFill>
                <a:schemeClr val="tx1"/>
              </a:solidFill>
              <a:latin typeface="Times New Roman" panose="02020603050405020304" pitchFamily="18" charset="0"/>
              <a:cs typeface="Times New Roman" panose="02020603050405020304" pitchFamily="18" charset="0"/>
            </a:rPr>
            <a:t>Persoana </a:t>
          </a:r>
          <a:r>
            <a:rPr lang="ro-RO" sz="2400" b="1" kern="1200" dirty="0">
              <a:solidFill>
                <a:schemeClr val="tx1"/>
              </a:solidFill>
              <a:latin typeface="Times New Roman" panose="02020603050405020304" pitchFamily="18" charset="0"/>
              <a:cs typeface="Times New Roman" panose="02020603050405020304" pitchFamily="18" charset="0"/>
            </a:rPr>
            <a:t>responsabilă</a:t>
          </a:r>
        </a:p>
      </dsp:txBody>
      <dsp:txXfrm>
        <a:off x="264008" y="98476"/>
        <a:ext cx="2070027" cy="906255"/>
      </dsp:txXfrm>
    </dsp:sp>
    <dsp:sp modelId="{FADAA2A1-4B16-4225-95B2-3E6B93EA247E}">
      <dsp:nvSpPr>
        <dsp:cNvPr id="0" name=""/>
        <dsp:cNvSpPr/>
      </dsp:nvSpPr>
      <dsp:spPr>
        <a:xfrm>
          <a:off x="2631798" y="182428"/>
          <a:ext cx="2796394"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ro-RO"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o-RO" sz="1800" kern="1200" dirty="0">
              <a:latin typeface="Times New Roman" panose="02020603050405020304" pitchFamily="18" charset="0"/>
              <a:cs typeface="Times New Roman" panose="02020603050405020304" pitchFamily="18" charset="0"/>
            </a:rPr>
            <a:t>Documentează, sesizează </a:t>
          </a:r>
        </a:p>
      </dsp:txBody>
      <dsp:txXfrm>
        <a:off x="2631798" y="182428"/>
        <a:ext cx="2796394" cy="594000"/>
      </dsp:txXfrm>
    </dsp:sp>
    <dsp:sp modelId="{C9C1BCEF-06CE-4984-8F75-BED3785B2C11}">
      <dsp:nvSpPr>
        <dsp:cNvPr id="0" name=""/>
        <dsp:cNvSpPr/>
      </dsp:nvSpPr>
      <dsp:spPr>
        <a:xfrm rot="5400000">
          <a:off x="4436333" y="1197881"/>
          <a:ext cx="1063927" cy="297925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2AD38-EE16-43C5-AEA1-F47FBCE1AF3D}">
      <dsp:nvSpPr>
        <dsp:cNvPr id="0" name=""/>
        <dsp:cNvSpPr/>
      </dsp:nvSpPr>
      <dsp:spPr>
        <a:xfrm>
          <a:off x="2100807" y="1177631"/>
          <a:ext cx="2911020" cy="1004327"/>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solidFill>
                <a:schemeClr val="tx1"/>
              </a:solidFill>
              <a:latin typeface="Times New Roman" panose="02020603050405020304" pitchFamily="18" charset="0"/>
              <a:cs typeface="Times New Roman" panose="02020603050405020304" pitchFamily="18" charset="0"/>
            </a:rPr>
            <a:t>Administrația instituției </a:t>
          </a:r>
        </a:p>
      </dsp:txBody>
      <dsp:txXfrm>
        <a:off x="2149843" y="1226667"/>
        <a:ext cx="2812948" cy="906255"/>
      </dsp:txXfrm>
    </dsp:sp>
    <dsp:sp modelId="{237AC7A5-ABA5-4F44-90E7-134A04350A51}">
      <dsp:nvSpPr>
        <dsp:cNvPr id="0" name=""/>
        <dsp:cNvSpPr/>
      </dsp:nvSpPr>
      <dsp:spPr>
        <a:xfrm>
          <a:off x="5483281" y="1191187"/>
          <a:ext cx="4021043" cy="81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a:solidFill>
                <a:schemeClr val="tx1"/>
              </a:solidFill>
              <a:latin typeface="Times New Roman" panose="02020603050405020304" pitchFamily="18" charset="0"/>
              <a:cs typeface="Times New Roman" panose="02020603050405020304" pitchFamily="18" charset="0"/>
            </a:rPr>
            <a:t>înaintează un demers însoțit de copia actului de constatare </a:t>
          </a:r>
          <a:endParaRPr lang="ro-RO" sz="1600" kern="1200" dirty="0">
            <a:solidFill>
              <a:schemeClr val="tx1"/>
            </a:solidFill>
          </a:endParaRPr>
        </a:p>
      </dsp:txBody>
      <dsp:txXfrm>
        <a:off x="5483281" y="1191187"/>
        <a:ext cx="4021043" cy="811741"/>
      </dsp:txXfrm>
    </dsp:sp>
    <dsp:sp modelId="{81BAF887-F52B-4CE5-AEBD-55BBBCD565E3}">
      <dsp:nvSpPr>
        <dsp:cNvPr id="0" name=""/>
        <dsp:cNvSpPr/>
      </dsp:nvSpPr>
      <dsp:spPr>
        <a:xfrm rot="5400000">
          <a:off x="4428324" y="2168267"/>
          <a:ext cx="1080250" cy="297077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A1ADA-E658-4E63-A7B1-603417AF34F6}">
      <dsp:nvSpPr>
        <dsp:cNvPr id="0" name=""/>
        <dsp:cNvSpPr/>
      </dsp:nvSpPr>
      <dsp:spPr>
        <a:xfrm>
          <a:off x="7557776" y="2606242"/>
          <a:ext cx="1946548" cy="679578"/>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prstClr val="black"/>
              </a:solidFill>
              <a:latin typeface="Times New Roman" panose="02020603050405020304" pitchFamily="18" charset="0"/>
              <a:ea typeface="+mn-ea"/>
              <a:cs typeface="Times New Roman" panose="02020603050405020304" pitchFamily="18" charset="0"/>
            </a:rPr>
            <a:t>APL</a:t>
          </a:r>
        </a:p>
      </dsp:txBody>
      <dsp:txXfrm>
        <a:off x="7590956" y="2639422"/>
        <a:ext cx="1880188" cy="613218"/>
      </dsp:txXfrm>
    </dsp:sp>
    <dsp:sp modelId="{C8154909-DBFC-42B1-90D4-89579655F835}">
      <dsp:nvSpPr>
        <dsp:cNvPr id="0" name=""/>
        <dsp:cNvSpPr/>
      </dsp:nvSpPr>
      <dsp:spPr>
        <a:xfrm>
          <a:off x="6055774" y="2411622"/>
          <a:ext cx="1043551" cy="811741"/>
        </a:xfrm>
        <a:prstGeom prst="rect">
          <a:avLst/>
        </a:prstGeom>
        <a:noFill/>
        <a:ln>
          <a:noFill/>
        </a:ln>
        <a:effectLst/>
      </dsp:spPr>
      <dsp:style>
        <a:lnRef idx="0">
          <a:scrgbClr r="0" g="0" b="0"/>
        </a:lnRef>
        <a:fillRef idx="0">
          <a:scrgbClr r="0" g="0" b="0"/>
        </a:fillRef>
        <a:effectRef idx="0">
          <a:scrgbClr r="0" g="0" b="0"/>
        </a:effectRef>
        <a:fontRef idx="minor"/>
      </dsp:style>
    </dsp:sp>
    <dsp:sp modelId="{196EE951-AF43-4935-A5F7-7B97745C544A}">
      <dsp:nvSpPr>
        <dsp:cNvPr id="0" name=""/>
        <dsp:cNvSpPr/>
      </dsp:nvSpPr>
      <dsp:spPr>
        <a:xfrm rot="5400000">
          <a:off x="4533579" y="3069116"/>
          <a:ext cx="954054" cy="3027460"/>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6692F-CB40-435F-A8FD-2C73FDA4853F}">
      <dsp:nvSpPr>
        <dsp:cNvPr id="0" name=""/>
        <dsp:cNvSpPr/>
      </dsp:nvSpPr>
      <dsp:spPr>
        <a:xfrm>
          <a:off x="7541982" y="3537060"/>
          <a:ext cx="1930449" cy="64203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prstClr val="black"/>
              </a:solidFill>
              <a:latin typeface="Times New Roman" panose="02020603050405020304" pitchFamily="18" charset="0"/>
              <a:ea typeface="+mn-ea"/>
              <a:cs typeface="Times New Roman" panose="02020603050405020304" pitchFamily="18" charset="0"/>
            </a:rPr>
            <a:t>DGETS</a:t>
          </a:r>
        </a:p>
      </dsp:txBody>
      <dsp:txXfrm>
        <a:off x="7573329" y="3568407"/>
        <a:ext cx="1867755" cy="579342"/>
      </dsp:txXfrm>
    </dsp:sp>
    <dsp:sp modelId="{169C9BB1-B8E6-475B-BF11-B6878AA5752F}">
      <dsp:nvSpPr>
        <dsp:cNvPr id="0" name=""/>
        <dsp:cNvSpPr/>
      </dsp:nvSpPr>
      <dsp:spPr>
        <a:xfrm>
          <a:off x="7870405" y="3557988"/>
          <a:ext cx="1043551" cy="811741"/>
        </a:xfrm>
        <a:prstGeom prst="rect">
          <a:avLst/>
        </a:prstGeom>
        <a:noFill/>
        <a:ln>
          <a:noFill/>
        </a:ln>
        <a:effectLst/>
      </dsp:spPr>
      <dsp:style>
        <a:lnRef idx="0">
          <a:scrgbClr r="0" g="0" b="0"/>
        </a:lnRef>
        <a:fillRef idx="0">
          <a:scrgbClr r="0" g="0" b="0"/>
        </a:fillRef>
        <a:effectRef idx="0">
          <a:scrgbClr r="0" g="0" b="0"/>
        </a:effectRef>
        <a:fontRef idx="minor"/>
      </dsp:style>
    </dsp:sp>
    <dsp:sp modelId="{3A5B68A0-3C43-45A8-90CB-0A8FE7048676}">
      <dsp:nvSpPr>
        <dsp:cNvPr id="0" name=""/>
        <dsp:cNvSpPr/>
      </dsp:nvSpPr>
      <dsp:spPr>
        <a:xfrm>
          <a:off x="7575094" y="4384801"/>
          <a:ext cx="1929230" cy="661540"/>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prstClr val="black"/>
              </a:solidFill>
              <a:latin typeface="Times New Roman" panose="02020603050405020304" pitchFamily="18" charset="0"/>
              <a:ea typeface="+mn-ea"/>
              <a:cs typeface="Times New Roman" panose="02020603050405020304" pitchFamily="18" charset="0"/>
            </a:rPr>
            <a:t>STSA </a:t>
          </a:r>
        </a:p>
      </dsp:txBody>
      <dsp:txXfrm>
        <a:off x="7607394" y="4417101"/>
        <a:ext cx="1864630" cy="5969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Logo">
            <a:extLst>
              <a:ext uri="{FF2B5EF4-FFF2-40B4-BE49-F238E27FC236}">
                <a16:creationId xmlns:a16="http://schemas.microsoft.com/office/drawing/2014/main" id="{E3939891-304C-4038-960A-8E50551FBBA9}"/>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4" name="Заголовок 1">
            <a:extLst>
              <a:ext uri="{FF2B5EF4-FFF2-40B4-BE49-F238E27FC236}">
                <a16:creationId xmlns:a16="http://schemas.microsoft.com/office/drawing/2014/main" id="{8D633827-7A69-425D-8B05-A0EC7D3A8A49}"/>
              </a:ext>
            </a:extLst>
          </p:cNvPr>
          <p:cNvSpPr txBox="1">
            <a:spLocks/>
          </p:cNvSpPr>
          <p:nvPr/>
        </p:nvSpPr>
        <p:spPr>
          <a:xfrm>
            <a:off x="1623114" y="0"/>
            <a:ext cx="10682317" cy="561974"/>
          </a:xfrm>
          <a:prstGeom prst="rect">
            <a:avLst/>
          </a:prstGeom>
        </p:spPr>
        <p:txBody>
          <a:bodyPr vert="horz" lIns="91440" tIns="45720" rIns="91440" bIns="45720" rtlCol="0" anchor="b">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altLang="ro-RO" sz="3100" b="1" dirty="0">
                <a:solidFill>
                  <a:srgbClr val="0A85FF"/>
                </a:solidFill>
                <a:latin typeface="Bookman Old Style" panose="02050604050505020204" pitchFamily="18" charset="0"/>
              </a:rPr>
              <a:t>Agenția Națională pentru Siguranța Alimentelor</a:t>
            </a:r>
            <a:endParaRPr lang="ro-RO" dirty="0">
              <a:latin typeface="Bookman Old Style" panose="02050604050505020204" pitchFamily="18" charset="0"/>
            </a:endParaRPr>
          </a:p>
        </p:txBody>
      </p:sp>
      <p:sp>
        <p:nvSpPr>
          <p:cNvPr id="5" name="Подзаголовок 2">
            <a:extLst>
              <a:ext uri="{FF2B5EF4-FFF2-40B4-BE49-F238E27FC236}">
                <a16:creationId xmlns:a16="http://schemas.microsoft.com/office/drawing/2014/main" id="{5CF2279F-69DB-485F-A348-59741F4284FB}"/>
              </a:ext>
            </a:extLst>
          </p:cNvPr>
          <p:cNvSpPr txBox="1">
            <a:spLocks/>
          </p:cNvSpPr>
          <p:nvPr/>
        </p:nvSpPr>
        <p:spPr>
          <a:xfrm>
            <a:off x="1751012" y="4198777"/>
            <a:ext cx="8689976" cy="1027801"/>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sz="2800" b="1" dirty="0">
                <a:solidFill>
                  <a:schemeClr val="tx1"/>
                </a:solidFill>
                <a:effectLst>
                  <a:outerShdw blurRad="38100" dist="38100" dir="2700000" algn="tl">
                    <a:srgbClr val="000000">
                      <a:alpha val="43137"/>
                    </a:srgbClr>
                  </a:outerShdw>
                </a:effectLst>
                <a:latin typeface="Engravers MT" panose="02090707080505020304" pitchFamily="18" charset="0"/>
              </a:rPr>
              <a:t>CERIN</a:t>
            </a:r>
            <a:r>
              <a:rPr lang="ro-RO" sz="2800" b="1" dirty="0">
                <a:solidFill>
                  <a:schemeClr val="tx1"/>
                </a:solidFill>
                <a:effectLst>
                  <a:outerShdw blurRad="38100" dist="38100" dir="2700000" algn="tl">
                    <a:srgbClr val="000000">
                      <a:alpha val="43137"/>
                    </a:srgbClr>
                  </a:outerShdw>
                </a:effectLst>
                <a:latin typeface="Engravers MT" panose="02090707080505020304" pitchFamily="18" charset="0"/>
              </a:rPr>
              <a:t>ȚE DE </a:t>
            </a:r>
            <a:r>
              <a:rPr lang="en-US" sz="2800" b="1" dirty="0">
                <a:solidFill>
                  <a:schemeClr val="tx1"/>
                </a:solidFill>
                <a:effectLst>
                  <a:outerShdw blurRad="38100" dist="38100" dir="2700000" algn="tl">
                    <a:srgbClr val="000000">
                      <a:alpha val="43137"/>
                    </a:srgbClr>
                  </a:outerShdw>
                </a:effectLst>
                <a:latin typeface="Engravers MT" panose="02090707080505020304" pitchFamily="18" charset="0"/>
              </a:rPr>
              <a:t>transportare </a:t>
            </a:r>
            <a:r>
              <a:rPr lang="ro-RO" sz="2800" b="1" dirty="0">
                <a:solidFill>
                  <a:schemeClr val="tx1"/>
                </a:solidFill>
                <a:effectLst>
                  <a:outerShdw blurRad="38100" dist="38100" dir="2700000" algn="tl">
                    <a:srgbClr val="000000">
                      <a:alpha val="43137"/>
                    </a:srgbClr>
                  </a:outerShdw>
                </a:effectLst>
                <a:latin typeface="Engravers MT" panose="02090707080505020304" pitchFamily="18" charset="0"/>
              </a:rPr>
              <a:t>PRODUSE</a:t>
            </a:r>
            <a:r>
              <a:rPr lang="en-US" sz="2800" b="1" dirty="0">
                <a:solidFill>
                  <a:schemeClr val="tx1"/>
                </a:solidFill>
                <a:effectLst>
                  <a:outerShdw blurRad="38100" dist="38100" dir="2700000" algn="tl">
                    <a:srgbClr val="000000">
                      <a:alpha val="43137"/>
                    </a:srgbClr>
                  </a:outerShdw>
                </a:effectLst>
                <a:latin typeface="Engravers MT" panose="02090707080505020304" pitchFamily="18" charset="0"/>
              </a:rPr>
              <a:t>lor</a:t>
            </a:r>
            <a:r>
              <a:rPr lang="ro-RO" sz="2800" b="1" dirty="0">
                <a:solidFill>
                  <a:schemeClr val="tx1"/>
                </a:solidFill>
                <a:effectLst>
                  <a:outerShdw blurRad="38100" dist="38100" dir="2700000" algn="tl">
                    <a:srgbClr val="000000">
                      <a:alpha val="43137"/>
                    </a:srgbClr>
                  </a:outerShdw>
                </a:effectLst>
                <a:latin typeface="Engravers MT" panose="02090707080505020304" pitchFamily="18" charset="0"/>
              </a:rPr>
              <a:t> ALIMENTARE PENTRU INSTITUȚIILE DE ÎNVĂȚĂMÂNT GENERAL </a:t>
            </a:r>
            <a:r>
              <a:rPr lang="ro-RO" sz="2800" b="1" dirty="0">
                <a:solidFill>
                  <a:schemeClr val="accent3">
                    <a:lumMod val="20000"/>
                    <a:lumOff val="80000"/>
                  </a:schemeClr>
                </a:solidFill>
                <a:effectLst>
                  <a:outerShdw blurRad="38100" dist="38100" dir="2700000" algn="tl">
                    <a:srgbClr val="000000">
                      <a:alpha val="43137"/>
                    </a:srgbClr>
                  </a:outerShdw>
                </a:effectLst>
                <a:latin typeface="Engravers MT" panose="02090707080505020304" pitchFamily="18" charset="0"/>
              </a:rPr>
              <a:t> </a:t>
            </a:r>
          </a:p>
        </p:txBody>
      </p:sp>
      <p:sp>
        <p:nvSpPr>
          <p:cNvPr id="6" name="Прямоугольник 5">
            <a:extLst>
              <a:ext uri="{FF2B5EF4-FFF2-40B4-BE49-F238E27FC236}">
                <a16:creationId xmlns:a16="http://schemas.microsoft.com/office/drawing/2014/main" id="{00014854-D129-4A12-B39E-4F1A60C4D80C}"/>
              </a:ext>
            </a:extLst>
          </p:cNvPr>
          <p:cNvSpPr/>
          <p:nvPr/>
        </p:nvSpPr>
        <p:spPr>
          <a:xfrm>
            <a:off x="5743977" y="6380378"/>
            <a:ext cx="633507" cy="338554"/>
          </a:xfrm>
          <a:prstGeom prst="rect">
            <a:avLst/>
          </a:prstGeom>
        </p:spPr>
        <p:txBody>
          <a:bodyPr wrap="none">
            <a:spAutoFit/>
          </a:bodyPr>
          <a:lstStyle/>
          <a:p>
            <a:pPr algn="ctr"/>
            <a:r>
              <a:rPr lang="ro-RO" sz="1600" b="1" i="1" cap="all"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mj-cs"/>
              </a:rPr>
              <a:t>2019</a:t>
            </a:r>
          </a:p>
        </p:txBody>
      </p:sp>
      <p:pic>
        <p:nvPicPr>
          <p:cNvPr id="2" name="Рисунок 1">
            <a:extLst>
              <a:ext uri="{FF2B5EF4-FFF2-40B4-BE49-F238E27FC236}">
                <a16:creationId xmlns:a16="http://schemas.microsoft.com/office/drawing/2014/main" id="{F2614888-D006-422B-B08F-204E98398E54}"/>
              </a:ext>
            </a:extLst>
          </p:cNvPr>
          <p:cNvPicPr>
            <a:picLocks noChangeAspect="1"/>
          </p:cNvPicPr>
          <p:nvPr/>
        </p:nvPicPr>
        <p:blipFill>
          <a:blip r:embed="rId3"/>
          <a:stretch>
            <a:fillRect/>
          </a:stretch>
        </p:blipFill>
        <p:spPr>
          <a:xfrm>
            <a:off x="2181225" y="984963"/>
            <a:ext cx="7829550" cy="2790825"/>
          </a:xfrm>
          <a:prstGeom prst="rect">
            <a:avLst/>
          </a:prstGeom>
        </p:spPr>
      </p:pic>
    </p:spTree>
    <p:extLst>
      <p:ext uri="{BB962C8B-B14F-4D97-AF65-F5344CB8AC3E}">
        <p14:creationId xmlns:p14="http://schemas.microsoft.com/office/powerpoint/2010/main" val="215743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EA2B464B-30B2-464C-8699-4A173E904194}"/>
              </a:ext>
            </a:extLst>
          </p:cNvPr>
          <p:cNvGraphicFramePr/>
          <p:nvPr>
            <p:extLst>
              <p:ext uri="{D42A27DB-BD31-4B8C-83A1-F6EECF244321}">
                <p14:modId xmlns:p14="http://schemas.microsoft.com/office/powerpoint/2010/main" val="55138589"/>
              </p:ext>
            </p:extLst>
          </p:nvPr>
        </p:nvGraphicFramePr>
        <p:xfrm>
          <a:off x="617870" y="1439333"/>
          <a:ext cx="95043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a:extLst>
              <a:ext uri="{FF2B5EF4-FFF2-40B4-BE49-F238E27FC236}">
                <a16:creationId xmlns:a16="http://schemas.microsoft.com/office/drawing/2014/main" id="{0EEF7115-5F25-4977-9F48-6BC9BE7CAF6A}"/>
              </a:ext>
            </a:extLst>
          </p:cNvPr>
          <p:cNvSpPr/>
          <p:nvPr/>
        </p:nvSpPr>
        <p:spPr>
          <a:xfrm>
            <a:off x="1050308" y="20370"/>
            <a:ext cx="10120221" cy="584775"/>
          </a:xfrm>
          <a:prstGeom prst="rect">
            <a:avLst/>
          </a:prstGeom>
        </p:spPr>
        <p:txBody>
          <a:bodyPr wrap="square">
            <a:spAutoFit/>
          </a:bodyPr>
          <a:lstStyle/>
          <a:p>
            <a:pPr algn="ctr"/>
            <a:r>
              <a:rPr lang="ro-RO" sz="3200" b="1" dirty="0">
                <a:latin typeface="Times New Roman" panose="02020603050405020304" pitchFamily="18" charset="0"/>
                <a:ea typeface="Calibri" panose="020F0502020204030204" pitchFamily="34" charset="0"/>
                <a:cs typeface="Times New Roman" panose="02020603050405020304" pitchFamily="18" charset="0"/>
              </a:rPr>
              <a:t>Acțiuni în cazul depistării produselor neconforme</a:t>
            </a:r>
            <a:endParaRPr lang="ro-RO" sz="3200" b="1" dirty="0"/>
          </a:p>
        </p:txBody>
      </p:sp>
    </p:spTree>
    <p:extLst>
      <p:ext uri="{BB962C8B-B14F-4D97-AF65-F5344CB8AC3E}">
        <p14:creationId xmlns:p14="http://schemas.microsoft.com/office/powerpoint/2010/main" val="375371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ÑÑÐ¸Ð½ÐºÐ¸ Ð¿Ð¾ Ð·Ð°Ð¿ÑÐ¾ÑÑ multumesc pentru atentie">
            <a:extLst>
              <a:ext uri="{FF2B5EF4-FFF2-40B4-BE49-F238E27FC236}">
                <a16:creationId xmlns:a16="http://schemas.microsoft.com/office/drawing/2014/main" id="{FEECF2D8-4A1D-410B-B31B-01620F35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0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8043D6A-D716-457D-B5E1-9CC7CCB3A191}"/>
              </a:ext>
            </a:extLst>
          </p:cNvPr>
          <p:cNvPicPr>
            <a:picLocks noChangeAspect="1"/>
          </p:cNvPicPr>
          <p:nvPr/>
        </p:nvPicPr>
        <p:blipFill>
          <a:blip r:embed="rId2"/>
          <a:stretch>
            <a:fillRect/>
          </a:stretch>
        </p:blipFill>
        <p:spPr>
          <a:xfrm>
            <a:off x="378124" y="1180214"/>
            <a:ext cx="3921275" cy="55120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a:extLst>
              <a:ext uri="{FF2B5EF4-FFF2-40B4-BE49-F238E27FC236}">
                <a16:creationId xmlns:a16="http://schemas.microsoft.com/office/drawing/2014/main" id="{2CE5D33C-5B77-4E9E-94EC-D1A6D66079E4}"/>
              </a:ext>
            </a:extLst>
          </p:cNvPr>
          <p:cNvPicPr>
            <a:picLocks noChangeAspect="1"/>
          </p:cNvPicPr>
          <p:nvPr/>
        </p:nvPicPr>
        <p:blipFill>
          <a:blip r:embed="rId3"/>
          <a:stretch>
            <a:fillRect/>
          </a:stretch>
        </p:blipFill>
        <p:spPr>
          <a:xfrm>
            <a:off x="7892602" y="1017916"/>
            <a:ext cx="4095240" cy="5788325"/>
          </a:xfrm>
          <a:prstGeom prst="rect">
            <a:avLst/>
          </a:prstGeom>
        </p:spPr>
      </p:pic>
      <p:sp>
        <p:nvSpPr>
          <p:cNvPr id="4" name="Прямоугольник 3">
            <a:extLst>
              <a:ext uri="{FF2B5EF4-FFF2-40B4-BE49-F238E27FC236}">
                <a16:creationId xmlns:a16="http://schemas.microsoft.com/office/drawing/2014/main" id="{AD4C39C6-2433-49D1-91A9-EF5DB0F4B650}"/>
              </a:ext>
            </a:extLst>
          </p:cNvPr>
          <p:cNvSpPr/>
          <p:nvPr/>
        </p:nvSpPr>
        <p:spPr>
          <a:xfrm>
            <a:off x="4605670" y="2181927"/>
            <a:ext cx="3094075" cy="1754326"/>
          </a:xfrm>
          <a:prstGeom prst="rect">
            <a:avLst/>
          </a:prstGeom>
        </p:spPr>
        <p:txBody>
          <a:bodyPr wrap="square">
            <a:spAutoFit/>
          </a:bodyPr>
          <a:lstStyle/>
          <a:p>
            <a:pPr algn="ctr"/>
            <a:r>
              <a:rPr lang="ro-RO" altLang="ro-RO" i="1" dirty="0">
                <a:latin typeface="Bookman Old Style" panose="02050604050505020204" pitchFamily="18" charset="0"/>
                <a:ea typeface="Times New Roman" panose="02020603050405020304" pitchFamily="18" charset="0"/>
              </a:rPr>
              <a:t>de către Direcţiile raionale/municipale pentru siguranţa alimentelor, cu prezentarea documentului confirmativ în original </a:t>
            </a:r>
          </a:p>
        </p:txBody>
      </p:sp>
      <p:sp>
        <p:nvSpPr>
          <p:cNvPr id="5" name="Прямоугольник 4">
            <a:extLst>
              <a:ext uri="{FF2B5EF4-FFF2-40B4-BE49-F238E27FC236}">
                <a16:creationId xmlns:a16="http://schemas.microsoft.com/office/drawing/2014/main" id="{14E8213D-CAE0-4D53-B8BA-737539C89736}"/>
              </a:ext>
            </a:extLst>
          </p:cNvPr>
          <p:cNvSpPr/>
          <p:nvPr/>
        </p:nvSpPr>
        <p:spPr>
          <a:xfrm>
            <a:off x="8329468" y="510084"/>
            <a:ext cx="3658374" cy="369332"/>
          </a:xfrm>
          <a:prstGeom prst="rect">
            <a:avLst/>
          </a:prstGeom>
        </p:spPr>
        <p:txBody>
          <a:bodyPr wrap="none">
            <a:spAutoFit/>
          </a:bodyPr>
          <a:lstStyle/>
          <a:p>
            <a:r>
              <a:rPr lang="ro-RO" altLang="ro-RO" b="1" i="1" dirty="0">
                <a:latin typeface="Bookman Old Style" panose="02050604050505020204" pitchFamily="18" charset="0"/>
                <a:ea typeface="Times New Roman" panose="02020603050405020304" pitchFamily="18" charset="0"/>
              </a:rPr>
              <a:t>autorizaţi sanitar-veterinar </a:t>
            </a:r>
            <a:endParaRPr lang="ro-RO" dirty="0"/>
          </a:p>
        </p:txBody>
      </p:sp>
      <p:sp>
        <p:nvSpPr>
          <p:cNvPr id="6" name="Прямоугольник 5">
            <a:extLst>
              <a:ext uri="{FF2B5EF4-FFF2-40B4-BE49-F238E27FC236}">
                <a16:creationId xmlns:a16="http://schemas.microsoft.com/office/drawing/2014/main" id="{E8216F27-2899-4960-9B56-C4D0F83F2A7E}"/>
              </a:ext>
            </a:extLst>
          </p:cNvPr>
          <p:cNvSpPr/>
          <p:nvPr/>
        </p:nvSpPr>
        <p:spPr>
          <a:xfrm>
            <a:off x="754154" y="545067"/>
            <a:ext cx="1662635" cy="369332"/>
          </a:xfrm>
          <a:prstGeom prst="rect">
            <a:avLst/>
          </a:prstGeom>
        </p:spPr>
        <p:txBody>
          <a:bodyPr wrap="none">
            <a:spAutoFit/>
          </a:bodyPr>
          <a:lstStyle/>
          <a:p>
            <a:r>
              <a:rPr lang="ro-RO" altLang="ro-RO" b="1" i="1" dirty="0">
                <a:effectLst>
                  <a:outerShdw blurRad="38100" dist="38100" dir="2700000" algn="tl">
                    <a:srgbClr val="C0C0C0"/>
                  </a:outerShdw>
                </a:effectLst>
                <a:latin typeface="Bookman Old Style" panose="02050604050505020204" pitchFamily="18" charset="0"/>
                <a:ea typeface="Times New Roman" panose="02020603050405020304" pitchFamily="18" charset="0"/>
              </a:rPr>
              <a:t>înregistraţi</a:t>
            </a:r>
            <a:r>
              <a:rPr lang="ro-RO" altLang="ro-RO" i="1" dirty="0">
                <a:latin typeface="Bookman Old Style" panose="02050604050505020204" pitchFamily="18" charset="0"/>
                <a:ea typeface="Times New Roman" panose="02020603050405020304" pitchFamily="18" charset="0"/>
              </a:rPr>
              <a:t> </a:t>
            </a:r>
            <a:endParaRPr lang="ro-RO" dirty="0"/>
          </a:p>
        </p:txBody>
      </p:sp>
      <p:sp>
        <p:nvSpPr>
          <p:cNvPr id="7" name="Прямоугольник 6">
            <a:extLst>
              <a:ext uri="{FF2B5EF4-FFF2-40B4-BE49-F238E27FC236}">
                <a16:creationId xmlns:a16="http://schemas.microsoft.com/office/drawing/2014/main" id="{F63D7F22-FABD-43CF-8B65-549E235DC633}"/>
              </a:ext>
            </a:extLst>
          </p:cNvPr>
          <p:cNvSpPr/>
          <p:nvPr/>
        </p:nvSpPr>
        <p:spPr>
          <a:xfrm>
            <a:off x="3584431" y="165708"/>
            <a:ext cx="4512774" cy="369332"/>
          </a:xfrm>
          <a:prstGeom prst="rect">
            <a:avLst/>
          </a:prstGeom>
        </p:spPr>
        <p:txBody>
          <a:bodyPr wrap="none">
            <a:spAutoFit/>
          </a:bodyPr>
          <a:lstStyle/>
          <a:p>
            <a:r>
              <a:rPr lang="ro-RO" altLang="ro-RO" b="1" i="1" dirty="0">
                <a:effectLst>
                  <a:outerShdw blurRad="38100" dist="38100" dir="2700000" algn="tl">
                    <a:srgbClr val="C0C0C0"/>
                  </a:outerShdw>
                </a:effectLst>
                <a:latin typeface="Bookman Old Style" panose="02050604050505020204" pitchFamily="18" charset="0"/>
                <a:ea typeface="Times New Roman" panose="02020603050405020304" pitchFamily="18" charset="0"/>
              </a:rPr>
              <a:t>Operatorii din domeniul alimentar </a:t>
            </a:r>
            <a:endParaRPr lang="ro-RO" dirty="0"/>
          </a:p>
        </p:txBody>
      </p:sp>
    </p:spTree>
    <p:extLst>
      <p:ext uri="{BB962C8B-B14F-4D97-AF65-F5344CB8AC3E}">
        <p14:creationId xmlns:p14="http://schemas.microsoft.com/office/powerpoint/2010/main" val="373325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BF340D-C7AC-430B-A859-53CBC7DB59CC}"/>
              </a:ext>
            </a:extLst>
          </p:cNvPr>
          <p:cNvPicPr>
            <a:picLocks noChangeAspect="1"/>
          </p:cNvPicPr>
          <p:nvPr/>
        </p:nvPicPr>
        <p:blipFill>
          <a:blip r:embed="rId2"/>
          <a:stretch>
            <a:fillRect/>
          </a:stretch>
        </p:blipFill>
        <p:spPr>
          <a:xfrm>
            <a:off x="180975" y="86353"/>
            <a:ext cx="4829820" cy="6858000"/>
          </a:xfrm>
          <a:prstGeom prst="rect">
            <a:avLst/>
          </a:prstGeom>
        </p:spPr>
      </p:pic>
      <p:sp>
        <p:nvSpPr>
          <p:cNvPr id="5" name="Прямоугольник 4">
            <a:extLst>
              <a:ext uri="{FF2B5EF4-FFF2-40B4-BE49-F238E27FC236}">
                <a16:creationId xmlns:a16="http://schemas.microsoft.com/office/drawing/2014/main" id="{606AE5CC-7EFA-497D-949B-93652D908EDD}"/>
              </a:ext>
            </a:extLst>
          </p:cNvPr>
          <p:cNvSpPr/>
          <p:nvPr/>
        </p:nvSpPr>
        <p:spPr>
          <a:xfrm>
            <a:off x="5571460" y="351450"/>
            <a:ext cx="5737575" cy="2308324"/>
          </a:xfrm>
          <a:prstGeom prst="rect">
            <a:avLst/>
          </a:prstGeom>
        </p:spPr>
        <p:txBody>
          <a:bodyPr wrap="square">
            <a:spAutoFit/>
          </a:bodyPr>
          <a:lstStyle/>
          <a:p>
            <a:pPr algn="ctr"/>
            <a:r>
              <a:rPr lang="ro-RO" altLang="ro-RO" sz="2400" i="1" dirty="0">
                <a:latin typeface="Bookman Old Style" panose="02050604050505020204" pitchFamily="18" charset="0"/>
                <a:ea typeface="Times New Roman" panose="02020603050405020304" pitchFamily="18" charset="0"/>
              </a:rPr>
              <a:t>OBA trebuie să deţină </a:t>
            </a:r>
            <a:r>
              <a:rPr lang="ro-RO" altLang="ro-RO" sz="2400" b="1" i="1" dirty="0">
                <a:solidFill>
                  <a:srgbClr val="FF0000"/>
                </a:solidFill>
                <a:latin typeface="Bookman Old Style" panose="02050604050505020204" pitchFamily="18" charset="0"/>
                <a:ea typeface="Times New Roman" panose="02020603050405020304" pitchFamily="18" charset="0"/>
              </a:rPr>
              <a:t>transport</a:t>
            </a:r>
            <a:r>
              <a:rPr lang="ro-RO" altLang="ro-RO" sz="2400" i="1" dirty="0">
                <a:solidFill>
                  <a:srgbClr val="FF0000"/>
                </a:solidFill>
                <a:latin typeface="Bookman Old Style" panose="02050604050505020204" pitchFamily="18" charset="0"/>
                <a:ea typeface="Times New Roman" panose="02020603050405020304" pitchFamily="18" charset="0"/>
              </a:rPr>
              <a:t> </a:t>
            </a:r>
            <a:r>
              <a:rPr lang="ro-RO" altLang="ro-RO" sz="2400" b="1" i="1" dirty="0">
                <a:solidFill>
                  <a:srgbClr val="FF0000"/>
                </a:solidFill>
                <a:latin typeface="Bookman Old Style" panose="02050604050505020204" pitchFamily="18" charset="0"/>
                <a:ea typeface="Times New Roman" panose="02020603050405020304" pitchFamily="18" charset="0"/>
              </a:rPr>
              <a:t>specializat</a:t>
            </a:r>
            <a:r>
              <a:rPr lang="ro-RO" altLang="ro-RO" sz="2400" i="1" dirty="0">
                <a:solidFill>
                  <a:srgbClr val="FF0000"/>
                </a:solidFill>
                <a:latin typeface="Bookman Old Style" panose="02050604050505020204" pitchFamily="18" charset="0"/>
                <a:ea typeface="Times New Roman" panose="02020603050405020304" pitchFamily="18" charset="0"/>
              </a:rPr>
              <a:t> </a:t>
            </a:r>
            <a:r>
              <a:rPr lang="ro-RO" altLang="ro-RO" sz="2400" b="1" i="1" dirty="0">
                <a:solidFill>
                  <a:srgbClr val="FF0000"/>
                </a:solidFill>
                <a:latin typeface="Bookman Old Style" panose="02050604050505020204" pitchFamily="18" charset="0"/>
                <a:ea typeface="Times New Roman" panose="02020603050405020304" pitchFamily="18" charset="0"/>
              </a:rPr>
              <a:t>autorizat sanitar-veterinar </a:t>
            </a:r>
            <a:r>
              <a:rPr lang="ro-RO" altLang="ro-RO" sz="2400" i="1" dirty="0">
                <a:latin typeface="Bookman Old Style" panose="02050604050505020204" pitchFamily="18" charset="0"/>
                <a:ea typeface="Times New Roman" panose="02020603050405020304" pitchFamily="18" charset="0"/>
              </a:rPr>
              <a:t>de către Direcţiile raionale/municipale pentru siguranţa alimentelor, cu prezentarea documentului confirmativ în original </a:t>
            </a:r>
            <a:endParaRPr lang="ro-RO" sz="2400" dirty="0"/>
          </a:p>
        </p:txBody>
      </p:sp>
      <p:sp>
        <p:nvSpPr>
          <p:cNvPr id="7" name="Прямоугольник 6">
            <a:extLst>
              <a:ext uri="{FF2B5EF4-FFF2-40B4-BE49-F238E27FC236}">
                <a16:creationId xmlns:a16="http://schemas.microsoft.com/office/drawing/2014/main" id="{446CC3CC-799B-4AA1-A24E-53217DE1A9C8}"/>
              </a:ext>
            </a:extLst>
          </p:cNvPr>
          <p:cNvSpPr/>
          <p:nvPr/>
        </p:nvSpPr>
        <p:spPr>
          <a:xfrm>
            <a:off x="5571461" y="3842198"/>
            <a:ext cx="5646966" cy="2031325"/>
          </a:xfrm>
          <a:prstGeom prst="rect">
            <a:avLst/>
          </a:prstGeom>
        </p:spPr>
        <p:txBody>
          <a:bodyPr wrap="square">
            <a:spAutoFit/>
          </a:bodyPr>
          <a:lstStyle/>
          <a:p>
            <a:pPr algn="just">
              <a:buFontTx/>
              <a:buChar char="•"/>
            </a:pPr>
            <a:r>
              <a:rPr lang="ro-MD" altLang="ro-RO" dirty="0">
                <a:latin typeface="Bookman Old Style" panose="02050604050505020204" pitchFamily="18" charset="0"/>
              </a:rPr>
              <a:t>Persoanele care transportă/însoțesc produsele alimentare (șoferul și însoțitorul de bord al mașinii) și realizează încărcarea/descărcarea acestora folosesc îmbrăcăminte specială (halat, mănuși de unică folosință, bonetă), vor avea cartelă medicală personală-tip și certificat privind instruirea igienică, valabil 2 ani</a:t>
            </a:r>
            <a:endParaRPr lang="ru-RU" altLang="ro-RO" dirty="0">
              <a:latin typeface="Bookman Old Style" panose="02050604050505020204" pitchFamily="18" charset="0"/>
            </a:endParaRPr>
          </a:p>
        </p:txBody>
      </p:sp>
    </p:spTree>
    <p:extLst>
      <p:ext uri="{BB962C8B-B14F-4D97-AF65-F5344CB8AC3E}">
        <p14:creationId xmlns:p14="http://schemas.microsoft.com/office/powerpoint/2010/main" val="196864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
            <a:extLst>
              <a:ext uri="{FF2B5EF4-FFF2-40B4-BE49-F238E27FC236}">
                <a16:creationId xmlns:a16="http://schemas.microsoft.com/office/drawing/2014/main" id="{5DBFD0EA-91A5-4361-93E7-5F02B79C856F}"/>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3" name="Заголовок 1">
            <a:extLst>
              <a:ext uri="{FF2B5EF4-FFF2-40B4-BE49-F238E27FC236}">
                <a16:creationId xmlns:a16="http://schemas.microsoft.com/office/drawing/2014/main" id="{6BCB610B-C8B5-4570-B9E1-F80359EDA810}"/>
              </a:ext>
            </a:extLst>
          </p:cNvPr>
          <p:cNvSpPr txBox="1">
            <a:spLocks/>
          </p:cNvSpPr>
          <p:nvPr/>
        </p:nvSpPr>
        <p:spPr>
          <a:xfrm>
            <a:off x="1623114" y="0"/>
            <a:ext cx="10682317" cy="561974"/>
          </a:xfrm>
          <a:prstGeom prst="rect">
            <a:avLst/>
          </a:prstGeom>
        </p:spPr>
        <p:txBody>
          <a:bodyPr vert="horz" lIns="91440" tIns="45720" rIns="91440" bIns="45720" rtlCol="0" anchor="b">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altLang="ro-RO" sz="3100" b="1" dirty="0">
                <a:solidFill>
                  <a:srgbClr val="0A85FF"/>
                </a:solidFill>
                <a:latin typeface="Bookman Old Style" panose="02050604050505020204" pitchFamily="18" charset="0"/>
              </a:rPr>
              <a:t>Agenția Națională pentru Siguranța Alimentelor</a:t>
            </a:r>
            <a:endParaRPr lang="ro-RO" dirty="0">
              <a:latin typeface="Bookman Old Style" panose="02050604050505020204" pitchFamily="18" charset="0"/>
            </a:endParaRPr>
          </a:p>
        </p:txBody>
      </p:sp>
      <p:pic>
        <p:nvPicPr>
          <p:cNvPr id="5" name="Рисунок 4"/>
          <p:cNvPicPr>
            <a:picLocks noChangeAspect="1"/>
          </p:cNvPicPr>
          <p:nvPr/>
        </p:nvPicPr>
        <p:blipFill>
          <a:blip r:embed="rId3"/>
          <a:stretch>
            <a:fillRect/>
          </a:stretch>
        </p:blipFill>
        <p:spPr>
          <a:xfrm>
            <a:off x="8490218" y="469976"/>
            <a:ext cx="2859272" cy="1270555"/>
          </a:xfrm>
          <a:prstGeom prst="rect">
            <a:avLst/>
          </a:prstGeom>
        </p:spPr>
      </p:pic>
      <p:sp>
        <p:nvSpPr>
          <p:cNvPr id="7" name="Прямоугольник 6"/>
          <p:cNvSpPr/>
          <p:nvPr/>
        </p:nvSpPr>
        <p:spPr>
          <a:xfrm>
            <a:off x="618226" y="1648533"/>
            <a:ext cx="10956175" cy="4524315"/>
          </a:xfrm>
          <a:prstGeom prst="rect">
            <a:avLst/>
          </a:prstGeom>
        </p:spPr>
        <p:txBody>
          <a:bodyPr wrap="square">
            <a:spAutoFit/>
          </a:bodyPr>
          <a:lstStyle/>
          <a:p>
            <a:r>
              <a:rPr lang="ro-RO" dirty="0"/>
              <a:t>Transportarea produselor alimentare se realizeaza numai cu mijloace de transport autorizate sanitar - veterinare care îndeplinesc cerințele legislației în vigoare. Transportul produselor alimentare se va efectua în funcție de perisabilitatea acestora, care să asigure pe toată durata transportului păstrarea nemodificată a caracteristicilor nutritive, organoleptice, fizico-chimice și microbiologice, precum și protecția împotriva contaminării (cu praf, dăunători și alţi poluanți).</a:t>
            </a:r>
          </a:p>
          <a:p>
            <a:r>
              <a:rPr lang="ro-RO" dirty="0"/>
              <a:t>Mijloacele de transport a produselor alimentare vor fi amenajate și dotate în funcție de natura produsului transportat. </a:t>
            </a:r>
          </a:p>
          <a:p>
            <a:r>
              <a:rPr lang="ro-RO" dirty="0"/>
              <a:t>Astfel, agenții economici care desfășurează activitatea în domeniul alimentației publice și care participă la licitaţiile privind achizițiile produselor alimentare pentru toate instituțiile, inclusiv educaționale sunt obligați să aplice cerințele de igienă cu privire la transport și la personalul care asigură transportarea și manipularea produselor alimentare, impuse de legislația națională, fapt ce va fi demonstrat prin următoarele documente:</a:t>
            </a:r>
          </a:p>
          <a:p>
            <a:r>
              <a:rPr lang="ro-RO" dirty="0"/>
              <a:t>Autorizația sanitar-veterinară obținută în modul stabilit  pentru transportul produselor alimentare conform </a:t>
            </a:r>
          </a:p>
          <a:p>
            <a:r>
              <a:rPr lang="ro-RO" b="1" dirty="0"/>
              <a:t>Legii nr. 221 din 19.10.2007,.</a:t>
            </a:r>
          </a:p>
          <a:p>
            <a:r>
              <a:rPr lang="ro-RO" dirty="0"/>
              <a:t>Cu privire la activitatea sanitară.</a:t>
            </a:r>
          </a:p>
          <a:p>
            <a:r>
              <a:rPr lang="ro-RO" dirty="0"/>
              <a:t>Fișa medicală și certificatul de instruire igienică a persoanelor ce asigură transportarea și manipularea produselor alimentare;</a:t>
            </a:r>
          </a:p>
          <a:p>
            <a:r>
              <a:rPr lang="ro-RO" dirty="0"/>
              <a:t>Registru de igienizare a transportului pentru evidența zilnică a igienizării după transportarea produselor alimentare.</a:t>
            </a:r>
          </a:p>
        </p:txBody>
      </p:sp>
    </p:spTree>
    <p:extLst>
      <p:ext uri="{BB962C8B-B14F-4D97-AF65-F5344CB8AC3E}">
        <p14:creationId xmlns:p14="http://schemas.microsoft.com/office/powerpoint/2010/main" val="223025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
            <a:extLst>
              <a:ext uri="{FF2B5EF4-FFF2-40B4-BE49-F238E27FC236}">
                <a16:creationId xmlns:a16="http://schemas.microsoft.com/office/drawing/2014/main" id="{56A7F166-C12F-4661-9ACB-7C967FB71964}"/>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4" name="Заголовок 1">
            <a:extLst>
              <a:ext uri="{FF2B5EF4-FFF2-40B4-BE49-F238E27FC236}">
                <a16:creationId xmlns:a16="http://schemas.microsoft.com/office/drawing/2014/main" id="{894A5C7C-8A2A-4598-A608-C35EBDFF02C0}"/>
              </a:ext>
            </a:extLst>
          </p:cNvPr>
          <p:cNvSpPr txBox="1">
            <a:spLocks/>
          </p:cNvSpPr>
          <p:nvPr/>
        </p:nvSpPr>
        <p:spPr>
          <a:xfrm>
            <a:off x="1623114" y="0"/>
            <a:ext cx="10682317" cy="561974"/>
          </a:xfrm>
          <a:prstGeom prst="rect">
            <a:avLst/>
          </a:prstGeom>
        </p:spPr>
        <p:txBody>
          <a:bodyPr vert="horz" lIns="91440" tIns="45720" rIns="91440" bIns="45720" rtlCol="0" anchor="b">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altLang="ro-RO" sz="3100" b="1" dirty="0">
                <a:solidFill>
                  <a:srgbClr val="0A85FF"/>
                </a:solidFill>
                <a:latin typeface="Bookman Old Style" panose="02050604050505020204" pitchFamily="18" charset="0"/>
              </a:rPr>
              <a:t>Agenția Națională pentru Siguranța Alimentelor</a:t>
            </a:r>
            <a:endParaRPr lang="ro-RO" dirty="0">
              <a:latin typeface="Bookman Old Style" panose="02050604050505020204" pitchFamily="18" charset="0"/>
            </a:endParaRPr>
          </a:p>
        </p:txBody>
      </p:sp>
      <p:sp>
        <p:nvSpPr>
          <p:cNvPr id="6" name="Прямоугольник 5"/>
          <p:cNvSpPr/>
          <p:nvPr/>
        </p:nvSpPr>
        <p:spPr>
          <a:xfrm>
            <a:off x="540327" y="1181728"/>
            <a:ext cx="10656917" cy="4524315"/>
          </a:xfrm>
          <a:prstGeom prst="rect">
            <a:avLst/>
          </a:prstGeom>
        </p:spPr>
        <p:txBody>
          <a:bodyPr wrap="square">
            <a:spAutoFit/>
          </a:bodyPr>
          <a:lstStyle/>
          <a:p>
            <a:r>
              <a:rPr lang="ro-RO" dirty="0"/>
              <a:t>Produsele alimentare perisabile vor fi transportate cu mijloace de transport, prevăzute și dotate cu utilaje de răcire, ventilație și echipament de monitorizare a temperaturii și umidității.</a:t>
            </a:r>
          </a:p>
          <a:p>
            <a:r>
              <a:rPr lang="ro-RO" dirty="0"/>
              <a:t>Mijlocul de transport trebuie să fie întreținut corespunzător, curat și dezinfectat. Acesta nu trebuie să prezinte deteriorări care să favorizeze contaminarea produselor alimentare transportate (părți metalice rupte, șuruburi desprinse, rugină, prezența unor bucăți de sîrmă etc.). Mijloacele de transport frigorifice vor fi curățate și igienizate și vor avea agregate frigorifice în stare de funcționare permanentă, astfel încît să asigure temperatura optimă de transport. Ele vor fi dotate cu elemente de monitorizare a temperaturii umidității (termometre).</a:t>
            </a:r>
          </a:p>
          <a:p>
            <a:r>
              <a:rPr lang="ro-RO" dirty="0"/>
              <a:t> Mijloace de transport pentru produsele de patiserie pot avea o construcție special a dubei de transport ( specific transportului de </a:t>
            </a:r>
            <a:r>
              <a:rPr lang="ro-RO" dirty="0" smtClean="0"/>
              <a:t>navete). </a:t>
            </a:r>
            <a:r>
              <a:rPr lang="ro-RO" dirty="0"/>
              <a:t>Duba mijlocului de transport va fi izotermă. Ele trebuie întreținute corespunzător, curățate și dezinfectate după fiecare transport, dotate cu sisteme de aerisire, protejate cu filtru de praf.</a:t>
            </a:r>
          </a:p>
          <a:p>
            <a:r>
              <a:rPr lang="ro-RO" dirty="0"/>
              <a:t>La transportare, produsele alimentare vor fi însoțite de documente care certifică proveniența și calitatea acestora, conform actelor normative în vigoare.</a:t>
            </a:r>
          </a:p>
          <a:p>
            <a:r>
              <a:rPr lang="ro-RO" dirty="0"/>
              <a:t>Personalul care asigură transportarea și manipularea produselor alimentare va purta vestimentație specială de protecție sanitară (păstrat în vehiculul respectiv in condiții de igienă), la fiecare acces in compartimentul ".Produse alimentare" și in timpul tuturor operațiunilor in care acesta vine in contact direct cu produsele alimentare, de asemenea personalul va avea fisa medicală cu mențiunile respective despre controlul medical si instruirea igienică.</a:t>
            </a:r>
          </a:p>
        </p:txBody>
      </p:sp>
    </p:spTree>
    <p:extLst>
      <p:ext uri="{BB962C8B-B14F-4D97-AF65-F5344CB8AC3E}">
        <p14:creationId xmlns:p14="http://schemas.microsoft.com/office/powerpoint/2010/main" val="119694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826" y="251516"/>
            <a:ext cx="11718174" cy="7294305"/>
          </a:xfrm>
          <a:prstGeom prst="rect">
            <a:avLst/>
          </a:prstGeom>
        </p:spPr>
        <p:txBody>
          <a:bodyPr wrap="square">
            <a:spAutoFit/>
          </a:bodyPr>
          <a:lstStyle/>
          <a:p>
            <a:r>
              <a:rPr lang="en-US" dirty="0" smtClean="0"/>
              <a:t>                                     </a:t>
            </a:r>
            <a:r>
              <a:rPr lang="ro-RO" b="1" dirty="0" smtClean="0"/>
              <a:t>Livrarea </a:t>
            </a:r>
            <a:r>
              <a:rPr lang="ro-RO" b="1" dirty="0"/>
              <a:t>produselor alimentare în instituțiile de învățământ </a:t>
            </a:r>
            <a:r>
              <a:rPr lang="ro-RO" b="1" dirty="0" smtClean="0"/>
              <a:t>general</a:t>
            </a:r>
            <a:endParaRPr lang="en-US" b="1" dirty="0" smtClean="0"/>
          </a:p>
          <a:p>
            <a:pPr marL="285750" indent="-285750">
              <a:buFont typeface="Wingdings" panose="05000000000000000000" pitchFamily="2" charset="2"/>
              <a:buChar char="Ø"/>
            </a:pPr>
            <a:r>
              <a:rPr lang="ro-RO" dirty="0"/>
              <a:t> Produsele alimentare se livrează în instituție în cantitățile solicitate conform cererii prealabile a magazinerului/șefului de producere. Agenții economici livrează instituției produse de calitate, în ambalajul producătorului, cu indicarea clară a termenului de valabilitate de la data producerii, îmbutelierii, fabricării.</a:t>
            </a:r>
          </a:p>
          <a:p>
            <a:pPr marL="285750" indent="-285750">
              <a:buFont typeface="Wingdings" panose="05000000000000000000" pitchFamily="2" charset="2"/>
              <a:buChar char="Ø"/>
            </a:pPr>
            <a:r>
              <a:rPr lang="ro-RO" dirty="0"/>
              <a:t> </a:t>
            </a:r>
            <a:r>
              <a:rPr lang="ro-RO" dirty="0" smtClean="0"/>
              <a:t>Produsul </a:t>
            </a:r>
            <a:r>
              <a:rPr lang="ro-RO" dirty="0"/>
              <a:t>alimentar preambalat corespunde indicatorilor de calitate, inofensivitate și etichetare conform legislației sanitare și pentru siguranța alimentelor. </a:t>
            </a:r>
          </a:p>
          <a:p>
            <a:pPr marL="285750" indent="-285750">
              <a:buFont typeface="Wingdings" panose="05000000000000000000" pitchFamily="2" charset="2"/>
              <a:buChar char="Ø"/>
            </a:pPr>
            <a:r>
              <a:rPr lang="ro-RO" dirty="0" smtClean="0"/>
              <a:t> </a:t>
            </a:r>
            <a:r>
              <a:rPr lang="ro-RO" dirty="0"/>
              <a:t>Agenții economici livrează în instituții produse alimentare în conformitate cu caietul 3 de sarcini, respectând cu exactitate aceleași denumiri în toate certificatele de însoțire. </a:t>
            </a:r>
          </a:p>
          <a:p>
            <a:pPr marL="285750" indent="-285750">
              <a:buFont typeface="Wingdings" panose="05000000000000000000" pitchFamily="2" charset="2"/>
              <a:buChar char="Ø"/>
            </a:pPr>
            <a:r>
              <a:rPr lang="ro-RO" dirty="0" smtClean="0"/>
              <a:t> </a:t>
            </a:r>
            <a:r>
              <a:rPr lang="ro-RO" dirty="0"/>
              <a:t>Produsele alimentare sunt însoţite de acte ce confirmă provenienţa şi calitatea acestora, și anume: </a:t>
            </a:r>
            <a:endParaRPr lang="en-US" dirty="0"/>
          </a:p>
          <a:p>
            <a:pPr marL="285750" indent="-285750">
              <a:buFont typeface="Wingdings" panose="05000000000000000000" pitchFamily="2" charset="2"/>
              <a:buChar char="Ø"/>
            </a:pPr>
            <a:r>
              <a:rPr lang="en-US" b="1" u="sng" dirty="0"/>
              <a:t>Certificat de </a:t>
            </a:r>
            <a:r>
              <a:rPr lang="en-US" b="1" u="sng" dirty="0" err="1"/>
              <a:t>calitate</a:t>
            </a:r>
            <a:r>
              <a:rPr lang="en-US" b="1" u="sng" dirty="0"/>
              <a:t> </a:t>
            </a:r>
            <a:r>
              <a:rPr lang="en-US" dirty="0"/>
              <a:t>– se </a:t>
            </a:r>
            <a:r>
              <a:rPr lang="en-US" dirty="0" err="1"/>
              <a:t>eliberează</a:t>
            </a:r>
            <a:r>
              <a:rPr lang="en-US" dirty="0"/>
              <a:t> </a:t>
            </a:r>
            <a:r>
              <a:rPr lang="en-US" dirty="0" err="1"/>
              <a:t>pentru</a:t>
            </a:r>
            <a:r>
              <a:rPr lang="en-US" dirty="0"/>
              <a:t> </a:t>
            </a:r>
            <a:r>
              <a:rPr lang="en-US" dirty="0" err="1"/>
              <a:t>produse</a:t>
            </a:r>
            <a:r>
              <a:rPr lang="en-US" dirty="0"/>
              <a:t> fabricate: </a:t>
            </a:r>
            <a:r>
              <a:rPr lang="en-US" dirty="0" err="1"/>
              <a:t>lapte</a:t>
            </a:r>
            <a:r>
              <a:rPr lang="en-US" dirty="0"/>
              <a:t>, </a:t>
            </a:r>
            <a:r>
              <a:rPr lang="en-US" dirty="0" err="1"/>
              <a:t>produse</a:t>
            </a:r>
            <a:r>
              <a:rPr lang="en-US" dirty="0"/>
              <a:t> lactate (</a:t>
            </a:r>
            <a:r>
              <a:rPr lang="en-US" dirty="0" err="1"/>
              <a:t>eliberat</a:t>
            </a:r>
            <a:r>
              <a:rPr lang="en-US" dirty="0"/>
              <a:t> de </a:t>
            </a:r>
            <a:r>
              <a:rPr lang="en-US" dirty="0" err="1"/>
              <a:t>către</a:t>
            </a:r>
            <a:r>
              <a:rPr lang="en-US" dirty="0"/>
              <a:t> </a:t>
            </a:r>
            <a:r>
              <a:rPr lang="en-US" dirty="0" err="1"/>
              <a:t>producător</a:t>
            </a:r>
            <a:r>
              <a:rPr lang="en-US" dirty="0"/>
              <a:t> </a:t>
            </a:r>
            <a:r>
              <a:rPr lang="en-US" dirty="0" err="1"/>
              <a:t>pentru</a:t>
            </a:r>
            <a:r>
              <a:rPr lang="en-US" dirty="0"/>
              <a:t> </a:t>
            </a:r>
            <a:r>
              <a:rPr lang="en-US" dirty="0" err="1"/>
              <a:t>fiecare</a:t>
            </a:r>
            <a:r>
              <a:rPr lang="en-US" dirty="0"/>
              <a:t> lot);</a:t>
            </a:r>
          </a:p>
          <a:p>
            <a:pPr marL="285750" indent="-285750">
              <a:buFont typeface="Wingdings" panose="05000000000000000000" pitchFamily="2" charset="2"/>
              <a:buChar char="Ø"/>
            </a:pPr>
            <a:r>
              <a:rPr lang="en-US" b="1" u="sng" dirty="0"/>
              <a:t>Certificat de </a:t>
            </a:r>
            <a:r>
              <a:rPr lang="en-US" b="1" u="sng" dirty="0" err="1"/>
              <a:t>inofensivitate</a:t>
            </a:r>
            <a:r>
              <a:rPr lang="en-US" b="1" u="sng" dirty="0"/>
              <a:t> </a:t>
            </a:r>
            <a:r>
              <a:rPr lang="en-US" dirty="0"/>
              <a:t>– </a:t>
            </a:r>
            <a:r>
              <a:rPr lang="en-US" dirty="0" err="1"/>
              <a:t>pentru</a:t>
            </a:r>
            <a:r>
              <a:rPr lang="en-US" dirty="0"/>
              <a:t> </a:t>
            </a:r>
            <a:r>
              <a:rPr lang="en-US" dirty="0" err="1"/>
              <a:t>produsele</a:t>
            </a:r>
            <a:r>
              <a:rPr lang="en-US" dirty="0"/>
              <a:t> </a:t>
            </a:r>
            <a:r>
              <a:rPr lang="en-US" dirty="0" err="1"/>
              <a:t>alimentare</a:t>
            </a:r>
            <a:r>
              <a:rPr lang="en-US" dirty="0"/>
              <a:t> de </a:t>
            </a:r>
            <a:r>
              <a:rPr lang="en-US" dirty="0" err="1"/>
              <a:t>origine</a:t>
            </a:r>
            <a:r>
              <a:rPr lang="en-US" dirty="0"/>
              <a:t> non-</a:t>
            </a:r>
            <a:r>
              <a:rPr lang="en-US" dirty="0" err="1"/>
              <a:t>animală</a:t>
            </a:r>
            <a:r>
              <a:rPr lang="en-US" dirty="0"/>
              <a:t>;</a:t>
            </a:r>
          </a:p>
          <a:p>
            <a:pPr marL="285750" indent="-285750">
              <a:buFont typeface="Wingdings" panose="05000000000000000000" pitchFamily="2" charset="2"/>
              <a:buChar char="Ø"/>
            </a:pPr>
            <a:r>
              <a:rPr lang="en-US" b="1" u="sng" dirty="0"/>
              <a:t>Certificat </a:t>
            </a:r>
            <a:r>
              <a:rPr lang="en-US" b="1" u="sng" dirty="0" err="1"/>
              <a:t>sanitar-veterinar</a:t>
            </a:r>
            <a:r>
              <a:rPr lang="en-US" b="1" u="sng" dirty="0"/>
              <a:t> </a:t>
            </a:r>
            <a:r>
              <a:rPr lang="en-US" dirty="0"/>
              <a:t>– </a:t>
            </a:r>
            <a:r>
              <a:rPr lang="en-US" dirty="0" err="1"/>
              <a:t>pentru</a:t>
            </a:r>
            <a:r>
              <a:rPr lang="en-US" dirty="0"/>
              <a:t> </a:t>
            </a:r>
            <a:r>
              <a:rPr lang="en-US" dirty="0" err="1"/>
              <a:t>produsele</a:t>
            </a:r>
            <a:r>
              <a:rPr lang="en-US" dirty="0"/>
              <a:t> de </a:t>
            </a:r>
            <a:r>
              <a:rPr lang="en-US" dirty="0" err="1"/>
              <a:t>origine</a:t>
            </a:r>
            <a:r>
              <a:rPr lang="en-US" dirty="0"/>
              <a:t> </a:t>
            </a:r>
            <a:r>
              <a:rPr lang="en-US" dirty="0" err="1"/>
              <a:t>animală</a:t>
            </a:r>
            <a:r>
              <a:rPr lang="en-US" dirty="0"/>
              <a:t>;</a:t>
            </a:r>
          </a:p>
          <a:p>
            <a:pPr marL="285750" indent="-285750">
              <a:buFont typeface="Wingdings" panose="05000000000000000000" pitchFamily="2" charset="2"/>
              <a:buChar char="Ø"/>
            </a:pPr>
            <a:r>
              <a:rPr lang="en-US" dirty="0" smtClean="0"/>
              <a:t>                 </a:t>
            </a:r>
            <a:r>
              <a:rPr lang="en-US" dirty="0" smtClean="0">
                <a:solidFill>
                  <a:srgbClr val="FF0000"/>
                </a:solidFill>
              </a:rPr>
              <a:t>Certificat </a:t>
            </a:r>
            <a:r>
              <a:rPr lang="en-US" dirty="0">
                <a:solidFill>
                  <a:srgbClr val="FF0000"/>
                </a:solidFill>
              </a:rPr>
              <a:t>de </a:t>
            </a:r>
            <a:r>
              <a:rPr lang="en-US" dirty="0" err="1">
                <a:solidFill>
                  <a:srgbClr val="FF0000"/>
                </a:solidFill>
              </a:rPr>
              <a:t>conformitate</a:t>
            </a:r>
            <a:r>
              <a:rPr lang="en-US" dirty="0">
                <a:solidFill>
                  <a:srgbClr val="FF0000"/>
                </a:solidFill>
              </a:rPr>
              <a:t> </a:t>
            </a:r>
            <a:r>
              <a:rPr lang="en-US" dirty="0" smtClean="0">
                <a:solidFill>
                  <a:srgbClr val="FF0000"/>
                </a:solidFill>
              </a:rPr>
              <a:t> (</a:t>
            </a:r>
            <a:r>
              <a:rPr lang="en-US" dirty="0" err="1" smtClean="0">
                <a:solidFill>
                  <a:srgbClr val="FF0000"/>
                </a:solidFill>
              </a:rPr>
              <a:t>exlus</a:t>
            </a:r>
            <a:r>
              <a:rPr lang="en-US" dirty="0" smtClean="0">
                <a:solidFill>
                  <a:srgbClr val="FF0000"/>
                </a:solidFill>
              </a:rPr>
              <a:t> </a:t>
            </a:r>
            <a:r>
              <a:rPr lang="en-US" dirty="0">
                <a:solidFill>
                  <a:srgbClr val="FF0000"/>
                </a:solidFill>
              </a:rPr>
              <a:t>din </a:t>
            </a:r>
            <a:r>
              <a:rPr lang="en-US" dirty="0" err="1">
                <a:solidFill>
                  <a:srgbClr val="FF0000"/>
                </a:solidFill>
              </a:rPr>
              <a:t>Lista</a:t>
            </a:r>
            <a:r>
              <a:rPr lang="en-US" dirty="0">
                <a:solidFill>
                  <a:srgbClr val="FF0000"/>
                </a:solidFill>
              </a:rPr>
              <a:t> </a:t>
            </a:r>
            <a:r>
              <a:rPr lang="en-US" dirty="0" err="1">
                <a:solidFill>
                  <a:srgbClr val="FF0000"/>
                </a:solidFill>
              </a:rPr>
              <a:t>actelor</a:t>
            </a:r>
            <a:r>
              <a:rPr lang="en-US" dirty="0">
                <a:solidFill>
                  <a:srgbClr val="FF0000"/>
                </a:solidFill>
              </a:rPr>
              <a:t> </a:t>
            </a:r>
            <a:r>
              <a:rPr lang="en-US" dirty="0" err="1">
                <a:solidFill>
                  <a:srgbClr val="FF0000"/>
                </a:solidFill>
              </a:rPr>
              <a:t>permisive</a:t>
            </a:r>
            <a:r>
              <a:rPr lang="en-US" dirty="0">
                <a:solidFill>
                  <a:srgbClr val="FF0000"/>
                </a:solidFill>
              </a:rPr>
              <a:t>, conform </a:t>
            </a:r>
            <a:r>
              <a:rPr lang="en-US" dirty="0" err="1">
                <a:solidFill>
                  <a:srgbClr val="FF0000"/>
                </a:solidFill>
              </a:rPr>
              <a:t>Legii</a:t>
            </a:r>
            <a:r>
              <a:rPr lang="en-US" dirty="0">
                <a:solidFill>
                  <a:srgbClr val="FF0000"/>
                </a:solidFill>
              </a:rPr>
              <a:t> </a:t>
            </a:r>
            <a:r>
              <a:rPr lang="en-US" dirty="0" err="1">
                <a:solidFill>
                  <a:srgbClr val="FF0000"/>
                </a:solidFill>
              </a:rPr>
              <a:t>nr</a:t>
            </a:r>
            <a:r>
              <a:rPr lang="en-US" dirty="0">
                <a:solidFill>
                  <a:srgbClr val="FF0000"/>
                </a:solidFill>
              </a:rPr>
              <a:t>. 160 din 22.07.2011 </a:t>
            </a:r>
            <a:r>
              <a:rPr lang="en-US" dirty="0" err="1">
                <a:solidFill>
                  <a:srgbClr val="FF0000"/>
                </a:solidFill>
              </a:rPr>
              <a:t>privind</a:t>
            </a:r>
            <a:r>
              <a:rPr lang="en-US" dirty="0">
                <a:solidFill>
                  <a:srgbClr val="FF0000"/>
                </a:solidFill>
              </a:rPr>
              <a:t> </a:t>
            </a:r>
            <a:r>
              <a:rPr lang="en-US" dirty="0" err="1">
                <a:solidFill>
                  <a:srgbClr val="FF0000"/>
                </a:solidFill>
              </a:rPr>
              <a:t>reglementarea</a:t>
            </a:r>
            <a:r>
              <a:rPr lang="en-US" dirty="0">
                <a:solidFill>
                  <a:srgbClr val="FF0000"/>
                </a:solidFill>
              </a:rPr>
              <a:t> </a:t>
            </a:r>
            <a:r>
              <a:rPr lang="en-US" dirty="0" err="1">
                <a:solidFill>
                  <a:srgbClr val="FF0000"/>
                </a:solidFill>
              </a:rPr>
              <a:t>prin</a:t>
            </a:r>
            <a:r>
              <a:rPr lang="en-US" dirty="0">
                <a:solidFill>
                  <a:srgbClr val="FF0000"/>
                </a:solidFill>
              </a:rPr>
              <a:t> </a:t>
            </a:r>
            <a:r>
              <a:rPr lang="en-US" dirty="0" err="1">
                <a:solidFill>
                  <a:srgbClr val="FF0000"/>
                </a:solidFill>
              </a:rPr>
              <a:t>autorizare</a:t>
            </a:r>
            <a:r>
              <a:rPr lang="en-US" dirty="0">
                <a:solidFill>
                  <a:srgbClr val="FF0000"/>
                </a:solidFill>
              </a:rPr>
              <a:t> a </a:t>
            </a:r>
            <a:r>
              <a:rPr lang="en-US" dirty="0" err="1">
                <a:solidFill>
                  <a:srgbClr val="FF0000"/>
                </a:solidFill>
              </a:rPr>
              <a:t>activităţii</a:t>
            </a:r>
            <a:r>
              <a:rPr lang="en-US" dirty="0">
                <a:solidFill>
                  <a:srgbClr val="FF0000"/>
                </a:solidFill>
              </a:rPr>
              <a:t> de </a:t>
            </a:r>
            <a:r>
              <a:rPr lang="en-US" dirty="0" err="1">
                <a:solidFill>
                  <a:srgbClr val="FF0000"/>
                </a:solidFill>
              </a:rPr>
              <a:t>întreprinzător</a:t>
            </a:r>
            <a:r>
              <a:rPr lang="en-US" dirty="0">
                <a:solidFill>
                  <a:srgbClr val="FF0000"/>
                </a:solidFill>
              </a:rPr>
              <a:t>)</a:t>
            </a:r>
          </a:p>
          <a:p>
            <a:pPr marL="285750" indent="-285750">
              <a:buFont typeface="Wingdings" panose="05000000000000000000" pitchFamily="2" charset="2"/>
              <a:buChar char="Ø"/>
            </a:pPr>
            <a:r>
              <a:rPr lang="ro-RO" dirty="0" smtClean="0"/>
              <a:t>1</a:t>
            </a:r>
            <a:r>
              <a:rPr lang="ro-RO" dirty="0"/>
              <a:t>) certificat sanitar-veterinar F2 - pentru produsele de origine animală, precum carne, peşte, miere, produse lactate, ouă </a:t>
            </a:r>
            <a:r>
              <a:rPr lang="ro-RO" dirty="0" smtClean="0"/>
              <a:t>;</a:t>
            </a:r>
            <a:endParaRPr lang="en-US" dirty="0" smtClean="0"/>
          </a:p>
          <a:p>
            <a:pPr marL="285750" indent="-285750">
              <a:buFont typeface="Wingdings" panose="05000000000000000000" pitchFamily="2" charset="2"/>
              <a:buChar char="Ø"/>
            </a:pPr>
            <a:r>
              <a:rPr lang="ro-RO" dirty="0" smtClean="0"/>
              <a:t> </a:t>
            </a:r>
            <a:r>
              <a:rPr lang="ro-RO" dirty="0"/>
              <a:t>2) certificat de inofensivitate - pentru produsele de origine non-animală, precum legume, fructe, băcănie, cofetărie ); 3) certificate de calitate și/sau certificat de conformitate – pentru toate tipurile de produse. </a:t>
            </a:r>
          </a:p>
          <a:p>
            <a:pPr marL="285750" indent="-285750">
              <a:buFont typeface="Wingdings" panose="05000000000000000000" pitchFamily="2" charset="2"/>
              <a:buChar char="Ø"/>
            </a:pPr>
            <a:r>
              <a:rPr lang="ro-RO" dirty="0" smtClean="0"/>
              <a:t>Informaţia </a:t>
            </a:r>
            <a:r>
              <a:rPr lang="ro-RO" dirty="0"/>
              <a:t>de pe factura fiscală, certificate şi etichete este identică cu lotul de produse livrat.</a:t>
            </a:r>
          </a:p>
          <a:p>
            <a:pPr marL="285750" indent="-285750">
              <a:buFont typeface="Wingdings" panose="05000000000000000000" pitchFamily="2" charset="2"/>
              <a:buChar char="Ø"/>
            </a:pPr>
            <a:r>
              <a:rPr lang="ro-RO" dirty="0"/>
              <a:t> </a:t>
            </a:r>
            <a:r>
              <a:rPr lang="ro-RO" dirty="0" smtClean="0"/>
              <a:t> </a:t>
            </a:r>
            <a:r>
              <a:rPr lang="ro-RO" dirty="0"/>
              <a:t>Copiile certificatelor, facturilor care însoțesc produsele alimentare în instituție sunt confirmate prin semnătură de persoana împuternicită a agentului economic. </a:t>
            </a:r>
          </a:p>
          <a:p>
            <a:r>
              <a:rPr lang="en-US" dirty="0" smtClean="0"/>
              <a:t> </a:t>
            </a:r>
            <a:r>
              <a:rPr lang="en-US" dirty="0" smtClean="0">
                <a:solidFill>
                  <a:srgbClr val="FF0000"/>
                </a:solidFill>
              </a:rPr>
              <a:t>Respectarea </a:t>
            </a:r>
            <a:r>
              <a:rPr lang="en-US" dirty="0" err="1">
                <a:solidFill>
                  <a:srgbClr val="FF0000"/>
                </a:solidFill>
              </a:rPr>
              <a:t>achiziționării</a:t>
            </a:r>
            <a:r>
              <a:rPr lang="en-US" dirty="0">
                <a:solidFill>
                  <a:srgbClr val="FF0000"/>
                </a:solidFill>
              </a:rPr>
              <a:t> </a:t>
            </a:r>
            <a:r>
              <a:rPr lang="en-US" dirty="0" err="1">
                <a:solidFill>
                  <a:srgbClr val="FF0000"/>
                </a:solidFill>
              </a:rPr>
              <a:t>produselor</a:t>
            </a:r>
            <a:r>
              <a:rPr lang="en-US" dirty="0">
                <a:solidFill>
                  <a:srgbClr val="FF0000"/>
                </a:solidFill>
              </a:rPr>
              <a:t> </a:t>
            </a:r>
            <a:r>
              <a:rPr lang="en-US" dirty="0" err="1">
                <a:solidFill>
                  <a:srgbClr val="FF0000"/>
                </a:solidFill>
              </a:rPr>
              <a:t>alimentare</a:t>
            </a:r>
            <a:r>
              <a:rPr lang="en-US" dirty="0">
                <a:solidFill>
                  <a:srgbClr val="FF0000"/>
                </a:solidFill>
              </a:rPr>
              <a:t> stipulate </a:t>
            </a:r>
            <a:r>
              <a:rPr lang="en-US" dirty="0" err="1">
                <a:solidFill>
                  <a:srgbClr val="FF0000"/>
                </a:solidFill>
              </a:rPr>
              <a:t>în</a:t>
            </a:r>
            <a:r>
              <a:rPr lang="en-US" dirty="0">
                <a:solidFill>
                  <a:srgbClr val="FF0000"/>
                </a:solidFill>
              </a:rPr>
              <a:t> </a:t>
            </a:r>
            <a:r>
              <a:rPr lang="en-US" dirty="0" err="1">
                <a:solidFill>
                  <a:srgbClr val="FF0000"/>
                </a:solidFill>
              </a:rPr>
              <a:t>specificațiile</a:t>
            </a:r>
            <a:r>
              <a:rPr lang="en-US" dirty="0">
                <a:solidFill>
                  <a:srgbClr val="FF0000"/>
                </a:solidFill>
              </a:rPr>
              <a:t> (</a:t>
            </a:r>
            <a:r>
              <a:rPr lang="en-US" dirty="0" err="1">
                <a:solidFill>
                  <a:srgbClr val="FF0000"/>
                </a:solidFill>
              </a:rPr>
              <a:t>anexă</a:t>
            </a:r>
            <a:r>
              <a:rPr lang="en-US" dirty="0">
                <a:solidFill>
                  <a:srgbClr val="FF0000"/>
                </a:solidFill>
              </a:rPr>
              <a:t> la contract) cu </a:t>
            </a:r>
            <a:r>
              <a:rPr lang="en-US" dirty="0" err="1">
                <a:solidFill>
                  <a:srgbClr val="FF0000"/>
                </a:solidFill>
              </a:rPr>
              <a:t>utilizarea</a:t>
            </a:r>
            <a:r>
              <a:rPr lang="en-US" dirty="0">
                <a:solidFill>
                  <a:srgbClr val="FF0000"/>
                </a:solidFill>
              </a:rPr>
              <a:t> </a:t>
            </a:r>
            <a:r>
              <a:rPr lang="en-US" dirty="0" err="1">
                <a:solidFill>
                  <a:srgbClr val="FF0000"/>
                </a:solidFill>
              </a:rPr>
              <a:t>produselor</a:t>
            </a:r>
            <a:r>
              <a:rPr lang="en-US" dirty="0">
                <a:solidFill>
                  <a:srgbClr val="FF0000"/>
                </a:solidFill>
              </a:rPr>
              <a:t> de facto!!!!</a:t>
            </a:r>
          </a:p>
          <a:p>
            <a:endParaRPr lang="en-US" dirty="0" smtClean="0"/>
          </a:p>
          <a:p>
            <a:r>
              <a:rPr lang="en-US" dirty="0" smtClean="0"/>
              <a:t>  </a:t>
            </a:r>
            <a:endParaRPr lang="ro-RO" dirty="0"/>
          </a:p>
        </p:txBody>
      </p:sp>
      <p:pic>
        <p:nvPicPr>
          <p:cNvPr id="3" name="Рисунок 2"/>
          <p:cNvPicPr>
            <a:picLocks noChangeAspect="1"/>
          </p:cNvPicPr>
          <p:nvPr/>
        </p:nvPicPr>
        <p:blipFill>
          <a:blip r:embed="rId2"/>
          <a:stretch>
            <a:fillRect/>
          </a:stretch>
        </p:blipFill>
        <p:spPr>
          <a:xfrm>
            <a:off x="1533655" y="3898669"/>
            <a:ext cx="527902" cy="349135"/>
          </a:xfrm>
          <a:prstGeom prst="rect">
            <a:avLst/>
          </a:prstGeom>
        </p:spPr>
      </p:pic>
      <p:pic>
        <p:nvPicPr>
          <p:cNvPr id="4" name="Рисунок 3"/>
          <p:cNvPicPr>
            <a:picLocks noChangeAspect="1"/>
          </p:cNvPicPr>
          <p:nvPr/>
        </p:nvPicPr>
        <p:blipFill>
          <a:blip r:embed="rId3"/>
          <a:stretch>
            <a:fillRect/>
          </a:stretch>
        </p:blipFill>
        <p:spPr>
          <a:xfrm>
            <a:off x="211675" y="6106515"/>
            <a:ext cx="524301" cy="347502"/>
          </a:xfrm>
          <a:prstGeom prst="rect">
            <a:avLst/>
          </a:prstGeom>
        </p:spPr>
      </p:pic>
    </p:spTree>
    <p:extLst>
      <p:ext uri="{BB962C8B-B14F-4D97-AF65-F5344CB8AC3E}">
        <p14:creationId xmlns:p14="http://schemas.microsoft.com/office/powerpoint/2010/main" val="358146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47A792F-BCD5-4F78-A326-AB793095835D}"/>
              </a:ext>
            </a:extLst>
          </p:cNvPr>
          <p:cNvSpPr/>
          <p:nvPr/>
        </p:nvSpPr>
        <p:spPr>
          <a:xfrm>
            <a:off x="1469266" y="86353"/>
            <a:ext cx="10120221" cy="584775"/>
          </a:xfrm>
          <a:prstGeom prst="rect">
            <a:avLst/>
          </a:prstGeom>
        </p:spPr>
        <p:txBody>
          <a:bodyPr wrap="square">
            <a:spAutoFit/>
          </a:bodyPr>
          <a:lstStyle/>
          <a:p>
            <a:pPr algn="ctr"/>
            <a:r>
              <a:rPr lang="ro-RO" sz="3200" b="1" dirty="0">
                <a:latin typeface="Times New Roman" panose="02020603050405020304" pitchFamily="18" charset="0"/>
                <a:ea typeface="Calibri" panose="020F0502020204030204" pitchFamily="34" charset="0"/>
                <a:cs typeface="Times New Roman" panose="02020603050405020304" pitchFamily="18" charset="0"/>
              </a:rPr>
              <a:t>Etichetarea produselor</a:t>
            </a:r>
            <a:r>
              <a:rPr lang="en-US" sz="3200" b="1" dirty="0">
                <a:latin typeface="Times New Roman" panose="02020603050405020304" pitchFamily="18" charset="0"/>
                <a:ea typeface="Calibri" panose="020F0502020204030204" pitchFamily="34" charset="0"/>
                <a:cs typeface="Times New Roman" panose="02020603050405020304" pitchFamily="18" charset="0"/>
              </a:rPr>
              <a:t>, conform </a:t>
            </a:r>
            <a:r>
              <a:rPr lang="ro-RO" sz="3200" b="1" dirty="0">
                <a:latin typeface="Times New Roman" panose="02020603050405020304" pitchFamily="18" charset="0"/>
                <a:ea typeface="Calibri" panose="020F0502020204030204" pitchFamily="34" charset="0"/>
                <a:cs typeface="Times New Roman" panose="02020603050405020304" pitchFamily="18" charset="0"/>
              </a:rPr>
              <a:t>Legii nr. 279/2017</a:t>
            </a:r>
            <a:endParaRPr lang="ro-RO" sz="3200" b="1" dirty="0"/>
          </a:p>
        </p:txBody>
      </p:sp>
      <p:pic>
        <p:nvPicPr>
          <p:cNvPr id="3" name="Picture 8" descr="Logo">
            <a:extLst>
              <a:ext uri="{FF2B5EF4-FFF2-40B4-BE49-F238E27FC236}">
                <a16:creationId xmlns:a16="http://schemas.microsoft.com/office/drawing/2014/main" id="{6196FFE7-3EE7-4BD5-967F-A7AA620122AF}"/>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7" name="Прямоугольник 6">
            <a:extLst>
              <a:ext uri="{FF2B5EF4-FFF2-40B4-BE49-F238E27FC236}">
                <a16:creationId xmlns:a16="http://schemas.microsoft.com/office/drawing/2014/main" id="{D986EEA2-91A2-4FA5-B3C2-1791A1F2D9BA}"/>
              </a:ext>
            </a:extLst>
          </p:cNvPr>
          <p:cNvSpPr/>
          <p:nvPr/>
        </p:nvSpPr>
        <p:spPr>
          <a:xfrm>
            <a:off x="265814" y="831559"/>
            <a:ext cx="11748977" cy="5940088"/>
          </a:xfrm>
          <a:prstGeom prst="rect">
            <a:avLst/>
          </a:prstGeom>
        </p:spPr>
        <p:txBody>
          <a:bodyPr wrap="square">
            <a:spAutoFit/>
          </a:bodyPr>
          <a:lstStyle/>
          <a:p>
            <a:r>
              <a:rPr lang="ro-RO" sz="2000" dirty="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Articolul 8</a:t>
            </a:r>
            <a:r>
              <a:rPr lang="ro-RO" b="1" dirty="0"/>
              <a:t>. </a:t>
            </a:r>
            <a:r>
              <a:rPr lang="ro-RO" sz="20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Lista menţiunilor obligatorii:</a:t>
            </a:r>
          </a:p>
          <a:p>
            <a:endParaRPr lang="ro-RO" sz="20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a) denumirea produsului alimentar;</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b) lista ingredientelor;</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c) orice ingredient sau adjuvant tehnologic menţionat în anexa nr. 1 ori provenit dintr-o substanţă sau dintr-un produs menţionat în anexa nr. 1, care provoacă alergii sau intoleranţă, utilizat la fabricarea sau prepararea unui produs alimentar şi încă prezent în produsul finit, chiar şi într-o formă modificată;</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d) cantitatea de anumite ingrediente sau categorii de ingrediente;</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e) cantitatea netă de produs alimentar;</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f) informații referitoare la valabilitatea produsului alimentar:</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 data-limită de consum ori data durabilităţii minimale; sau</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 data fabricării și termenul de valabilitate;</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g) condiţiile speciale de păstrare şi/sau condiţiile de utilizare;</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h) numele sau denumirea comercială şi adresa operatorului din businessul alimentar;</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i) ţara de origine sau locul de provenienţă;</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j) instrucţiuni de utilizare, în cazul în care omiterea lor ar îngreuna utilizarea corectă a produsului alimentar;</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l) o declaraţie nutriţională;</a:t>
            </a:r>
            <a:br>
              <a:rPr lang="ro-RO" sz="2000" dirty="0">
                <a:latin typeface="Times New Roman" panose="02020603050405020304" pitchFamily="18" charset="0"/>
                <a:cs typeface="Times New Roman" panose="02020603050405020304" pitchFamily="18" charset="0"/>
              </a:rPr>
            </a:br>
            <a:r>
              <a:rPr lang="ro-RO" sz="2000" dirty="0">
                <a:latin typeface="Times New Roman" panose="02020603050405020304" pitchFamily="18" charset="0"/>
                <a:cs typeface="Times New Roman" panose="02020603050405020304" pitchFamily="18" charset="0"/>
              </a:rPr>
              <a:t>            m) o menţiune privind identificarea lotului.</a:t>
            </a:r>
          </a:p>
        </p:txBody>
      </p:sp>
    </p:spTree>
    <p:extLst>
      <p:ext uri="{BB962C8B-B14F-4D97-AF65-F5344CB8AC3E}">
        <p14:creationId xmlns:p14="http://schemas.microsoft.com/office/powerpoint/2010/main" val="232952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E46F6A-EB05-499D-B761-E923ADB9901E}"/>
              </a:ext>
            </a:extLst>
          </p:cNvPr>
          <p:cNvSpPr/>
          <p:nvPr/>
        </p:nvSpPr>
        <p:spPr>
          <a:xfrm>
            <a:off x="1709848" y="616712"/>
            <a:ext cx="10343707" cy="1384995"/>
          </a:xfrm>
          <a:prstGeom prst="rect">
            <a:avLst/>
          </a:prstGeom>
        </p:spPr>
        <p:txBody>
          <a:bodyPr wrap="square">
            <a:spAutoFit/>
          </a:bodyPr>
          <a:lstStyle/>
          <a:p>
            <a:r>
              <a:rPr lang="ro-RO" sz="2800" dirty="0">
                <a:solidFill>
                  <a:srgbClr val="333333"/>
                </a:solidFill>
                <a:latin typeface="Times New Roman" panose="02020603050405020304" pitchFamily="18" charset="0"/>
                <a:cs typeface="Times New Roman" panose="02020603050405020304" pitchFamily="18" charset="0"/>
              </a:rPr>
              <a:t>Informaţiile obligatorii referitoare la produsele alimentare sînt amplasate într-un loc evident, astfel încît să fie uşor </a:t>
            </a:r>
            <a:r>
              <a:rPr lang="ro-RO" sz="2800" b="1" dirty="0">
                <a:solidFill>
                  <a:srgbClr val="333333"/>
                </a:solidFill>
                <a:latin typeface="Times New Roman" panose="02020603050405020304" pitchFamily="18" charset="0"/>
                <a:cs typeface="Times New Roman" panose="02020603050405020304" pitchFamily="18" charset="0"/>
              </a:rPr>
              <a:t>vizibile, lizibile şi indelebile</a:t>
            </a:r>
            <a:r>
              <a:rPr lang="ro-RO" sz="2800" dirty="0">
                <a:solidFill>
                  <a:srgbClr val="333333"/>
                </a:solidFill>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p:txBody>
      </p:sp>
      <p:sp>
        <p:nvSpPr>
          <p:cNvPr id="3" name="Rectangle 6">
            <a:extLst>
              <a:ext uri="{FF2B5EF4-FFF2-40B4-BE49-F238E27FC236}">
                <a16:creationId xmlns:a16="http://schemas.microsoft.com/office/drawing/2014/main" id="{AFE970FA-A5CA-47B6-AFE8-4F69842D1FCE}"/>
              </a:ext>
            </a:extLst>
          </p:cNvPr>
          <p:cNvSpPr/>
          <p:nvPr/>
        </p:nvSpPr>
        <p:spPr>
          <a:xfrm>
            <a:off x="2913320" y="2320975"/>
            <a:ext cx="8739963" cy="2677656"/>
          </a:xfrm>
          <a:prstGeom prst="rect">
            <a:avLst/>
          </a:prstGeom>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just" eaLnBrk="1" hangingPunct="1">
              <a:buFontTx/>
              <a:buChar char="-"/>
              <a:defRPr/>
            </a:pPr>
            <a:r>
              <a:rPr lang="ro-MD" altLang="ro-RO" sz="2400" dirty="0">
                <a:solidFill>
                  <a:srgbClr val="FF0000"/>
                </a:solidFill>
                <a:effectLst>
                  <a:outerShdw blurRad="38100" dist="38100" dir="2700000" algn="tl">
                    <a:srgbClr val="C0C0C0"/>
                  </a:outerShdw>
                </a:effectLst>
                <a:latin typeface="Bookman Old Style" panose="02050604050505020204" pitchFamily="18" charset="0"/>
              </a:rPr>
              <a:t>Se interzice achiziţionarea produselor alimentare fără acte ce atestă calitatea lor. De asemenea, se interzice recepţionarea produselor alimentare alterate şi cu termenul expirat.</a:t>
            </a:r>
          </a:p>
          <a:p>
            <a:pPr algn="just" eaLnBrk="1" hangingPunct="1">
              <a:buFontTx/>
              <a:buChar char="-"/>
              <a:defRPr/>
            </a:pPr>
            <a:endParaRPr lang="ro-MD" altLang="ro-RO" sz="2400" dirty="0">
              <a:solidFill>
                <a:srgbClr val="FF0000"/>
              </a:solidFill>
              <a:effectLst>
                <a:outerShdw blurRad="38100" dist="38100" dir="2700000" algn="tl">
                  <a:srgbClr val="C0C0C0"/>
                </a:outerShdw>
              </a:effectLst>
              <a:latin typeface="Bookman Old Style" panose="02050604050505020204" pitchFamily="18" charset="0"/>
            </a:endParaRPr>
          </a:p>
          <a:p>
            <a:pPr algn="just" eaLnBrk="1" hangingPunct="1">
              <a:buFontTx/>
              <a:buChar char="-"/>
              <a:defRPr/>
            </a:pPr>
            <a:r>
              <a:rPr lang="vi-VN" altLang="ro-RO" sz="2400" b="1" dirty="0">
                <a:solidFill>
                  <a:srgbClr val="FF0000"/>
                </a:solidFill>
                <a:effectLst>
                  <a:outerShdw blurRad="38100" dist="38100" dir="2700000" algn="tl">
                    <a:srgbClr val="C0C0C0"/>
                  </a:outerShdw>
                </a:effectLst>
                <a:latin typeface="Times New Roman" panose="02020603050405020304" pitchFamily="18" charset="0"/>
              </a:rPr>
              <a:t>Se interzice </a:t>
            </a:r>
            <a:r>
              <a:rPr lang="vi-VN" altLang="ro-RO" sz="2400" b="1" dirty="0">
                <a:effectLst>
                  <a:outerShdw blurRad="38100" dist="38100" dir="2700000" algn="tl">
                    <a:srgbClr val="C0C0C0"/>
                  </a:outerShdw>
                </a:effectLst>
                <a:latin typeface="Times New Roman" panose="02020603050405020304" pitchFamily="18" charset="0"/>
              </a:rPr>
              <a:t>recepţionarea produselor cu ambalajul şi eticheta deteriorate ori fără etichete.</a:t>
            </a:r>
            <a:endParaRPr lang="ru-RU" altLang="ro-RO" sz="2400" dirty="0"/>
          </a:p>
        </p:txBody>
      </p:sp>
      <p:pic>
        <p:nvPicPr>
          <p:cNvPr id="4" name="Picture 1">
            <a:extLst>
              <a:ext uri="{FF2B5EF4-FFF2-40B4-BE49-F238E27FC236}">
                <a16:creationId xmlns:a16="http://schemas.microsoft.com/office/drawing/2014/main" id="{F07A71ED-CFB2-4552-A2F8-490625780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392" y="2872452"/>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31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4B449D9-26E5-4FB9-8A83-4C928EA7F217}"/>
              </a:ext>
            </a:extLst>
          </p:cNvPr>
          <p:cNvPicPr>
            <a:picLocks noChangeAspect="1"/>
          </p:cNvPicPr>
          <p:nvPr/>
        </p:nvPicPr>
        <p:blipFill>
          <a:blip r:embed="rId2"/>
          <a:stretch>
            <a:fillRect/>
          </a:stretch>
        </p:blipFill>
        <p:spPr>
          <a:xfrm>
            <a:off x="389862" y="1102685"/>
            <a:ext cx="4245933" cy="5234320"/>
          </a:xfrm>
          <a:prstGeom prst="rect">
            <a:avLst/>
          </a:prstGeom>
        </p:spPr>
      </p:pic>
      <p:sp>
        <p:nvSpPr>
          <p:cNvPr id="4" name="Прямоугольник 3">
            <a:extLst>
              <a:ext uri="{FF2B5EF4-FFF2-40B4-BE49-F238E27FC236}">
                <a16:creationId xmlns:a16="http://schemas.microsoft.com/office/drawing/2014/main" id="{C0D6608D-B1D3-473F-8D83-0F7EDDB9BE7F}"/>
              </a:ext>
            </a:extLst>
          </p:cNvPr>
          <p:cNvSpPr/>
          <p:nvPr/>
        </p:nvSpPr>
        <p:spPr>
          <a:xfrm>
            <a:off x="1469266" y="86353"/>
            <a:ext cx="10120221" cy="584775"/>
          </a:xfrm>
          <a:prstGeom prst="rect">
            <a:avLst/>
          </a:prstGeom>
        </p:spPr>
        <p:txBody>
          <a:bodyPr wrap="square">
            <a:spAutoFit/>
          </a:bodyPr>
          <a:lstStyle/>
          <a:p>
            <a:pPr algn="ctr"/>
            <a:r>
              <a:rPr lang="ro-RO" sz="3200" b="1" dirty="0">
                <a:latin typeface="Times New Roman" panose="02020603050405020304" pitchFamily="18" charset="0"/>
                <a:ea typeface="Calibri" panose="020F0502020204030204" pitchFamily="34" charset="0"/>
                <a:cs typeface="Times New Roman" panose="02020603050405020304" pitchFamily="18" charset="0"/>
              </a:rPr>
              <a:t>Marcarea ouălor de găină pentru consum uman </a:t>
            </a:r>
            <a:endParaRPr lang="ro-RO" sz="3200" b="1" dirty="0"/>
          </a:p>
        </p:txBody>
      </p:sp>
      <p:sp>
        <p:nvSpPr>
          <p:cNvPr id="5" name="Прямоугольник 4">
            <a:extLst>
              <a:ext uri="{FF2B5EF4-FFF2-40B4-BE49-F238E27FC236}">
                <a16:creationId xmlns:a16="http://schemas.microsoft.com/office/drawing/2014/main" id="{41A591AE-1D3B-43EE-8A78-559F1B275895}"/>
              </a:ext>
            </a:extLst>
          </p:cNvPr>
          <p:cNvSpPr/>
          <p:nvPr/>
        </p:nvSpPr>
        <p:spPr>
          <a:xfrm>
            <a:off x="4983128" y="1102685"/>
            <a:ext cx="5146157" cy="3693319"/>
          </a:xfrm>
          <a:prstGeom prst="rect">
            <a:avLst/>
          </a:prstGeom>
        </p:spPr>
        <p:txBody>
          <a:bodyPr wrap="square">
            <a:spAutoFit/>
          </a:bodyPr>
          <a:lstStyle/>
          <a:p>
            <a:r>
              <a:rPr lang="ro-RO" dirty="0">
                <a:solidFill>
                  <a:srgbClr val="333333"/>
                </a:solidFill>
                <a:latin typeface="Times New Roman" panose="02020603050405020304" pitchFamily="18" charset="0"/>
                <a:cs typeface="Times New Roman" panose="02020603050405020304" pitchFamily="18" charset="0"/>
              </a:rPr>
              <a:t>numărul de identificare a unității de producere a ouălor </a:t>
            </a:r>
          </a:p>
          <a:p>
            <a:r>
              <a:rPr lang="ro-RO" dirty="0">
                <a:solidFill>
                  <a:srgbClr val="333333"/>
                </a:solidFill>
                <a:latin typeface="Times New Roman" panose="02020603050405020304" pitchFamily="18" charset="0"/>
                <a:cs typeface="Times New Roman" panose="02020603050405020304" pitchFamily="18" charset="0"/>
              </a:rPr>
              <a:t>EX:  </a:t>
            </a:r>
            <a:r>
              <a:rPr lang="ro-RO" b="1" dirty="0">
                <a:solidFill>
                  <a:srgbClr val="333333"/>
                </a:solidFill>
                <a:latin typeface="Times New Roman" panose="02020603050405020304" pitchFamily="18" charset="0"/>
                <a:cs typeface="Times New Roman" panose="02020603050405020304" pitchFamily="18" charset="0"/>
              </a:rPr>
              <a:t>3MD YY 001</a:t>
            </a:r>
            <a:r>
              <a:rPr lang="ro-RO" dirty="0">
                <a:solidFill>
                  <a:srgbClr val="333333"/>
                </a:solidFill>
                <a:latin typeface="Times New Roman" panose="02020603050405020304" pitchFamily="18" charset="0"/>
                <a:cs typeface="Times New Roman" panose="02020603050405020304" pitchFamily="18" charset="0"/>
              </a:rPr>
              <a:t> </a:t>
            </a:r>
          </a:p>
          <a:p>
            <a:r>
              <a:rPr lang="ro-RO" dirty="0">
                <a:solidFill>
                  <a:srgbClr val="333333"/>
                </a:solidFill>
                <a:latin typeface="Times New Roman" panose="02020603050405020304" pitchFamily="18" charset="0"/>
                <a:cs typeface="Times New Roman" panose="02020603050405020304" pitchFamily="18" charset="0"/>
              </a:rPr>
              <a:t>unde: cifra </a:t>
            </a:r>
            <a:r>
              <a:rPr lang="ro-RO" b="1" dirty="0">
                <a:solidFill>
                  <a:srgbClr val="333333"/>
                </a:solidFill>
                <a:latin typeface="Times New Roman" panose="02020603050405020304" pitchFamily="18" charset="0"/>
                <a:cs typeface="Times New Roman" panose="02020603050405020304" pitchFamily="18" charset="0"/>
              </a:rPr>
              <a:t>3 </a:t>
            </a:r>
            <a:r>
              <a:rPr lang="ro-RO" dirty="0">
                <a:solidFill>
                  <a:srgbClr val="333333"/>
                </a:solidFill>
                <a:latin typeface="Times New Roman" panose="02020603050405020304" pitchFamily="18" charset="0"/>
                <a:cs typeface="Times New Roman" panose="02020603050405020304" pitchFamily="18" charset="0"/>
              </a:rPr>
              <a:t>- semnifică sistemul de creștere a păsărilor </a:t>
            </a:r>
          </a:p>
          <a:p>
            <a:r>
              <a:rPr lang="ro-RO" b="1" dirty="0">
                <a:solidFill>
                  <a:srgbClr val="333333"/>
                </a:solidFill>
                <a:latin typeface="Times New Roman" panose="02020603050405020304" pitchFamily="18" charset="0"/>
                <a:cs typeface="Times New Roman" panose="02020603050405020304" pitchFamily="18" charset="0"/>
              </a:rPr>
              <a:t>MD</a:t>
            </a:r>
            <a:r>
              <a:rPr lang="ro-RO" dirty="0">
                <a:solidFill>
                  <a:srgbClr val="333333"/>
                </a:solidFill>
                <a:latin typeface="Times New Roman" panose="02020603050405020304" pitchFamily="18" charset="0"/>
                <a:cs typeface="Times New Roman" panose="02020603050405020304" pitchFamily="18" charset="0"/>
              </a:rPr>
              <a:t> codul țării </a:t>
            </a:r>
          </a:p>
          <a:p>
            <a:r>
              <a:rPr lang="ro-RO" b="1" dirty="0">
                <a:solidFill>
                  <a:srgbClr val="333333"/>
                </a:solidFill>
                <a:latin typeface="Times New Roman" panose="02020603050405020304" pitchFamily="18" charset="0"/>
                <a:cs typeface="Times New Roman" panose="02020603050405020304" pitchFamily="18" charset="0"/>
              </a:rPr>
              <a:t>YY</a:t>
            </a:r>
            <a:r>
              <a:rPr lang="ro-RO" dirty="0">
                <a:solidFill>
                  <a:srgbClr val="333333"/>
                </a:solidFill>
                <a:latin typeface="Times New Roman" panose="02020603050405020304" pitchFamily="18" charset="0"/>
                <a:cs typeface="Times New Roman" panose="02020603050405020304" pitchFamily="18" charset="0"/>
              </a:rPr>
              <a:t> indicativul raionului </a:t>
            </a:r>
          </a:p>
          <a:p>
            <a:r>
              <a:rPr lang="ro-RO" b="1" dirty="0">
                <a:solidFill>
                  <a:srgbClr val="333333"/>
                </a:solidFill>
                <a:latin typeface="Times New Roman" panose="02020603050405020304" pitchFamily="18" charset="0"/>
                <a:cs typeface="Times New Roman" panose="02020603050405020304" pitchFamily="18" charset="0"/>
              </a:rPr>
              <a:t>001</a:t>
            </a:r>
            <a:r>
              <a:rPr lang="ro-RO" dirty="0">
                <a:solidFill>
                  <a:srgbClr val="333333"/>
                </a:solidFill>
                <a:latin typeface="Times New Roman" panose="02020603050405020304" pitchFamily="18" charset="0"/>
                <a:cs typeface="Times New Roman" panose="02020603050405020304" pitchFamily="18" charset="0"/>
              </a:rPr>
              <a:t> codul centrului de marcare/ambalare ouă; </a:t>
            </a:r>
          </a:p>
          <a:p>
            <a:endParaRPr lang="ro-RO" dirty="0">
              <a:solidFill>
                <a:srgbClr val="333333"/>
              </a:solidFill>
              <a:latin typeface="Times New Roman" panose="02020603050405020304" pitchFamily="18" charset="0"/>
              <a:cs typeface="Times New Roman" panose="02020603050405020304" pitchFamily="18" charset="0"/>
            </a:endParaRPr>
          </a:p>
          <a:p>
            <a:r>
              <a:rPr lang="ro-RO" dirty="0">
                <a:solidFill>
                  <a:srgbClr val="333333"/>
                </a:solidFill>
                <a:latin typeface="Times New Roman" panose="02020603050405020304" pitchFamily="18" charset="0"/>
                <a:cs typeface="Times New Roman" panose="02020603050405020304" pitchFamily="18" charset="0"/>
              </a:rPr>
              <a:t>– data durabilităţii minimale </a:t>
            </a:r>
          </a:p>
          <a:p>
            <a:r>
              <a:rPr lang="ro-RO" dirty="0">
                <a:solidFill>
                  <a:srgbClr val="333333"/>
                </a:solidFill>
                <a:latin typeface="Times New Roman" panose="02020603050405020304" pitchFamily="18" charset="0"/>
                <a:cs typeface="Times New Roman" panose="02020603050405020304" pitchFamily="18" charset="0"/>
              </a:rPr>
              <a:t>EX: </a:t>
            </a:r>
            <a:r>
              <a:rPr lang="ro-RO" b="1" dirty="0">
                <a:solidFill>
                  <a:srgbClr val="333333"/>
                </a:solidFill>
                <a:latin typeface="Times New Roman" panose="02020603050405020304" pitchFamily="18" charset="0"/>
                <a:cs typeface="Times New Roman" panose="02020603050405020304" pitchFamily="18" charset="0"/>
              </a:rPr>
              <a:t>DDM xx.00.19</a:t>
            </a:r>
            <a:r>
              <a:rPr lang="ro-RO" dirty="0">
                <a:solidFill>
                  <a:srgbClr val="333333"/>
                </a:solidFill>
                <a:latin typeface="Times New Roman" panose="02020603050405020304" pitchFamily="18" charset="0"/>
                <a:cs typeface="Times New Roman" panose="02020603050405020304" pitchFamily="18" charset="0"/>
              </a:rPr>
              <a:t>, </a:t>
            </a:r>
          </a:p>
          <a:p>
            <a:r>
              <a:rPr lang="ro-RO" dirty="0">
                <a:solidFill>
                  <a:srgbClr val="333333"/>
                </a:solidFill>
                <a:latin typeface="Times New Roman" panose="02020603050405020304" pitchFamily="18" charset="0"/>
                <a:cs typeface="Times New Roman" panose="02020603050405020304" pitchFamily="18" charset="0"/>
              </a:rPr>
              <a:t>unde: </a:t>
            </a:r>
            <a:r>
              <a:rPr lang="ro-RO" b="1" dirty="0">
                <a:solidFill>
                  <a:srgbClr val="333333"/>
                </a:solidFill>
                <a:latin typeface="Times New Roman" panose="02020603050405020304" pitchFamily="18" charset="0"/>
                <a:cs typeface="Times New Roman" panose="02020603050405020304" pitchFamily="18" charset="0"/>
              </a:rPr>
              <a:t>DDM</a:t>
            </a:r>
            <a:r>
              <a:rPr lang="ro-RO" dirty="0">
                <a:solidFill>
                  <a:srgbClr val="333333"/>
                </a:solidFill>
                <a:latin typeface="Times New Roman" panose="02020603050405020304" pitchFamily="18" charset="0"/>
                <a:cs typeface="Times New Roman" panose="02020603050405020304" pitchFamily="18" charset="0"/>
              </a:rPr>
              <a:t> - data durabilității minimale</a:t>
            </a:r>
          </a:p>
          <a:p>
            <a:r>
              <a:rPr lang="ro-RO" dirty="0">
                <a:solidFill>
                  <a:srgbClr val="333333"/>
                </a:solidFill>
                <a:latin typeface="Times New Roman" panose="02020603050405020304" pitchFamily="18" charset="0"/>
                <a:cs typeface="Times New Roman" panose="02020603050405020304" pitchFamily="18" charset="0"/>
              </a:rPr>
              <a:t> </a:t>
            </a:r>
            <a:r>
              <a:rPr lang="ro-RO" b="1" dirty="0">
                <a:solidFill>
                  <a:srgbClr val="333333"/>
                </a:solidFill>
                <a:latin typeface="Times New Roman" panose="02020603050405020304" pitchFamily="18" charset="0"/>
                <a:cs typeface="Times New Roman" panose="02020603050405020304" pitchFamily="18" charset="0"/>
              </a:rPr>
              <a:t>xx</a:t>
            </a:r>
            <a:r>
              <a:rPr lang="ro-RO" dirty="0">
                <a:solidFill>
                  <a:srgbClr val="333333"/>
                </a:solidFill>
                <a:latin typeface="Times New Roman" panose="02020603050405020304" pitchFamily="18" charset="0"/>
                <a:cs typeface="Times New Roman" panose="02020603050405020304" pitchFamily="18" charset="0"/>
              </a:rPr>
              <a:t> data,  </a:t>
            </a:r>
            <a:r>
              <a:rPr lang="ro-RO" b="1" dirty="0">
                <a:solidFill>
                  <a:srgbClr val="333333"/>
                </a:solidFill>
                <a:latin typeface="Times New Roman" panose="02020603050405020304" pitchFamily="18" charset="0"/>
                <a:cs typeface="Times New Roman" panose="02020603050405020304" pitchFamily="18" charset="0"/>
              </a:rPr>
              <a:t>00</a:t>
            </a:r>
            <a:r>
              <a:rPr lang="ro-RO" dirty="0">
                <a:solidFill>
                  <a:srgbClr val="333333"/>
                </a:solidFill>
                <a:latin typeface="Times New Roman" panose="02020603050405020304" pitchFamily="18" charset="0"/>
                <a:cs typeface="Times New Roman" panose="02020603050405020304" pitchFamily="18" charset="0"/>
              </a:rPr>
              <a:t> luna,   </a:t>
            </a:r>
            <a:r>
              <a:rPr lang="ro-RO" b="1" dirty="0">
                <a:solidFill>
                  <a:srgbClr val="333333"/>
                </a:solidFill>
                <a:latin typeface="Times New Roman" panose="02020603050405020304" pitchFamily="18" charset="0"/>
                <a:cs typeface="Times New Roman" panose="02020603050405020304" pitchFamily="18" charset="0"/>
              </a:rPr>
              <a:t>19</a:t>
            </a:r>
            <a:r>
              <a:rPr lang="ro-RO" dirty="0">
                <a:solidFill>
                  <a:srgbClr val="333333"/>
                </a:solidFill>
                <a:latin typeface="Times New Roman" panose="02020603050405020304" pitchFamily="18" charset="0"/>
                <a:cs typeface="Times New Roman" panose="02020603050405020304" pitchFamily="18" charset="0"/>
              </a:rPr>
              <a:t> anul</a:t>
            </a:r>
            <a:endParaRPr lang="ro-RO" dirty="0">
              <a:latin typeface="Times New Roman" panose="02020603050405020304" pitchFamily="18" charset="0"/>
              <a:cs typeface="Times New Roman" panose="02020603050405020304" pitchFamily="18" charset="0"/>
            </a:endParaRPr>
          </a:p>
        </p:txBody>
      </p:sp>
      <p:pic>
        <p:nvPicPr>
          <p:cNvPr id="1026" name="Picture 2" descr="ÐÐ°ÑÑÐ¸Ð½ÐºÐ¸ Ð¿Ð¾ Ð·Ð°Ð¿ÑÐ¾ÑÑ indicativul raioanelor">
            <a:extLst>
              <a:ext uri="{FF2B5EF4-FFF2-40B4-BE49-F238E27FC236}">
                <a16:creationId xmlns:a16="http://schemas.microsoft.com/office/drawing/2014/main" id="{5B93D077-7EA6-4A12-9043-FFF462C94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736" y="3306726"/>
            <a:ext cx="2984264" cy="355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050336"/>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1453</TotalTime>
  <Words>1010</Words>
  <Application>Microsoft Office PowerPoint</Application>
  <PresentationFormat>Широкоэкранный</PresentationFormat>
  <Paragraphs>68</Paragraphs>
  <Slides>11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vt:i4>
      </vt:variant>
    </vt:vector>
  </HeadingPairs>
  <TitlesOfParts>
    <vt:vector size="21" baseType="lpstr">
      <vt:lpstr>Arial</vt:lpstr>
      <vt:lpstr>Bookman Old Style</vt:lpstr>
      <vt:lpstr>Calibri</vt:lpstr>
      <vt:lpstr>Cambria Math</vt:lpstr>
      <vt:lpstr>Constantia</vt:lpstr>
      <vt:lpstr>Engravers MT</vt:lpstr>
      <vt:lpstr>Times New Roman</vt:lpstr>
      <vt:lpstr>Tw Cen MT</vt:lpstr>
      <vt:lpstr>Wingdings</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Gradinita nr.62</cp:lastModifiedBy>
  <cp:revision>59</cp:revision>
  <cp:lastPrinted>2020-07-09T06:31:59Z</cp:lastPrinted>
  <dcterms:created xsi:type="dcterms:W3CDTF">2019-09-09T06:12:00Z</dcterms:created>
  <dcterms:modified xsi:type="dcterms:W3CDTF">2020-07-09T07:47:04Z</dcterms:modified>
</cp:coreProperties>
</file>