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9" r:id="rId2"/>
  </p:sldMasterIdLst>
  <p:sldIdLst>
    <p:sldId id="274" r:id="rId3"/>
    <p:sldId id="257" r:id="rId4"/>
    <p:sldId id="276" r:id="rId5"/>
    <p:sldId id="273" r:id="rId6"/>
    <p:sldId id="266" r:id="rId7"/>
    <p:sldId id="259" r:id="rId8"/>
    <p:sldId id="258"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5" d="100"/>
          <a:sy n="115" d="100"/>
        </p:scale>
        <p:origin x="43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ru-RU"/>
              <a:t>Образец заголовка</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7/8/2020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7/8/2020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ru-RU"/>
              <a:t>Образец заголовка</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7/8/2020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7/8/2020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ru-RU"/>
              <a:t>Образец заголовка</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7/8/2020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7/8/2020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ru-RU"/>
              <a:t>Образец заголовка</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E4A0A595-A9F2-4CFA-8C08-09BC604A78C9}" type="datetimeFigureOut">
              <a:rPr lang="ru-RU" smtClean="0"/>
              <a:t>ср 08.07.20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6262954-D223-46A0-8869-9D89909AA7B1}" type="slidenum">
              <a:rPr lang="ru-RU" smtClean="0"/>
              <a:t>‹#›</a:t>
            </a:fld>
            <a:endParaRPr lang="ru-RU"/>
          </a:p>
        </p:txBody>
      </p:sp>
    </p:spTree>
    <p:extLst>
      <p:ext uri="{BB962C8B-B14F-4D97-AF65-F5344CB8AC3E}">
        <p14:creationId xmlns:p14="http://schemas.microsoft.com/office/powerpoint/2010/main" val="33785952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4A0A595-A9F2-4CFA-8C08-09BC604A78C9}" type="datetimeFigureOut">
              <a:rPr lang="ru-RU" smtClean="0"/>
              <a:t>ср 08.07.20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6262954-D223-46A0-8869-9D89909AA7B1}" type="slidenum">
              <a:rPr lang="ru-RU" smtClean="0"/>
              <a:t>‹#›</a:t>
            </a:fld>
            <a:endParaRPr lang="ru-RU"/>
          </a:p>
        </p:txBody>
      </p:sp>
    </p:spTree>
    <p:extLst>
      <p:ext uri="{BB962C8B-B14F-4D97-AF65-F5344CB8AC3E}">
        <p14:creationId xmlns:p14="http://schemas.microsoft.com/office/powerpoint/2010/main" val="3730172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4A0A595-A9F2-4CFA-8C08-09BC604A78C9}" type="datetimeFigureOut">
              <a:rPr lang="ru-RU" smtClean="0"/>
              <a:t>ср 08.07.20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6262954-D223-46A0-8869-9D89909AA7B1}" type="slidenum">
              <a:rPr lang="ru-RU" smtClean="0"/>
              <a:t>‹#›</a:t>
            </a:fld>
            <a:endParaRPr lang="ru-RU"/>
          </a:p>
        </p:txBody>
      </p:sp>
    </p:spTree>
    <p:extLst>
      <p:ext uri="{BB962C8B-B14F-4D97-AF65-F5344CB8AC3E}">
        <p14:creationId xmlns:p14="http://schemas.microsoft.com/office/powerpoint/2010/main" val="37885501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E4A0A595-A9F2-4CFA-8C08-09BC604A78C9}" type="datetimeFigureOut">
              <a:rPr lang="ru-RU" smtClean="0"/>
              <a:t>ср 08.07.20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6262954-D223-46A0-8869-9D89909AA7B1}" type="slidenum">
              <a:rPr lang="ru-RU" smtClean="0"/>
              <a:t>‹#›</a:t>
            </a:fld>
            <a:endParaRPr lang="ru-RU"/>
          </a:p>
        </p:txBody>
      </p:sp>
    </p:spTree>
    <p:extLst>
      <p:ext uri="{BB962C8B-B14F-4D97-AF65-F5344CB8AC3E}">
        <p14:creationId xmlns:p14="http://schemas.microsoft.com/office/powerpoint/2010/main" val="17620883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Content Placeholder 3"/>
          <p:cNvSpPr>
            <a:spLocks noGrp="1"/>
          </p:cNvSpPr>
          <p:nvPr>
            <p:ph sz="quarter" idx="13"/>
          </p:nvPr>
        </p:nvSpPr>
        <p:spPr>
          <a:xfrm>
            <a:off x="913774" y="3051012"/>
            <a:ext cx="5106027"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3" name="Content Placeholder 5"/>
          <p:cNvSpPr>
            <a:spLocks noGrp="1"/>
          </p:cNvSpPr>
          <p:nvPr>
            <p:ph sz="quarter" idx="14"/>
          </p:nvPr>
        </p:nvSpPr>
        <p:spPr>
          <a:xfrm>
            <a:off x="6172200" y="3051012"/>
            <a:ext cx="5105401"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E4A0A595-A9F2-4CFA-8C08-09BC604A78C9}" type="datetimeFigureOut">
              <a:rPr lang="ru-RU" smtClean="0"/>
              <a:t>ср 08.07.20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6262954-D223-46A0-8869-9D89909AA7B1}" type="slidenum">
              <a:rPr lang="ru-RU" smtClean="0"/>
              <a:t>‹#›</a:t>
            </a:fld>
            <a:endParaRPr lang="ru-RU"/>
          </a:p>
        </p:txBody>
      </p:sp>
    </p:spTree>
    <p:extLst>
      <p:ext uri="{BB962C8B-B14F-4D97-AF65-F5344CB8AC3E}">
        <p14:creationId xmlns:p14="http://schemas.microsoft.com/office/powerpoint/2010/main" val="19095915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E4A0A595-A9F2-4CFA-8C08-09BC604A78C9}" type="datetimeFigureOut">
              <a:rPr lang="ru-RU" smtClean="0"/>
              <a:t>ср 08.07.20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6262954-D223-46A0-8869-9D89909AA7B1}" type="slidenum">
              <a:rPr lang="ru-RU" smtClean="0"/>
              <a:t>‹#›</a:t>
            </a:fld>
            <a:endParaRPr lang="ru-RU"/>
          </a:p>
        </p:txBody>
      </p:sp>
    </p:spTree>
    <p:extLst>
      <p:ext uri="{BB962C8B-B14F-4D97-AF65-F5344CB8AC3E}">
        <p14:creationId xmlns:p14="http://schemas.microsoft.com/office/powerpoint/2010/main" val="13607316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E4A0A595-A9F2-4CFA-8C08-09BC604A78C9}" type="datetimeFigureOut">
              <a:rPr lang="ru-RU" smtClean="0"/>
              <a:t>ср 08.07.20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6262954-D223-46A0-8869-9D89909AA7B1}" type="slidenum">
              <a:rPr lang="ru-RU" smtClean="0"/>
              <a:t>‹#›</a:t>
            </a:fld>
            <a:endParaRPr lang="ru-RU"/>
          </a:p>
        </p:txBody>
      </p:sp>
    </p:spTree>
    <p:extLst>
      <p:ext uri="{BB962C8B-B14F-4D97-AF65-F5344CB8AC3E}">
        <p14:creationId xmlns:p14="http://schemas.microsoft.com/office/powerpoint/2010/main" val="14109806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ru-RU" smtClean="0"/>
              <a:t>Образец заголовка</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E4A0A595-A9F2-4CFA-8C08-09BC604A78C9}" type="datetimeFigureOut">
              <a:rPr lang="ru-RU" smtClean="0"/>
              <a:t>ср 08.07.20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6262954-D223-46A0-8869-9D89909AA7B1}" type="slidenum">
              <a:rPr lang="ru-RU" smtClean="0"/>
              <a:t>‹#›</a:t>
            </a:fld>
            <a:endParaRPr lang="ru-RU"/>
          </a:p>
        </p:txBody>
      </p:sp>
    </p:spTree>
    <p:extLst>
      <p:ext uri="{BB962C8B-B14F-4D97-AF65-F5344CB8AC3E}">
        <p14:creationId xmlns:p14="http://schemas.microsoft.com/office/powerpoint/2010/main" val="41776492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E4A0A595-A9F2-4CFA-8C08-09BC604A78C9}" type="datetimeFigureOut">
              <a:rPr lang="ru-RU" smtClean="0"/>
              <a:t>ср 08.07.20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6262954-D223-46A0-8869-9D89909AA7B1}" type="slidenum">
              <a:rPr lang="ru-RU" smtClean="0"/>
              <a:t>‹#›</a:t>
            </a:fld>
            <a:endParaRPr lang="ru-RU"/>
          </a:p>
        </p:txBody>
      </p:sp>
    </p:spTree>
    <p:extLst>
      <p:ext uri="{BB962C8B-B14F-4D97-AF65-F5344CB8AC3E}">
        <p14:creationId xmlns:p14="http://schemas.microsoft.com/office/powerpoint/2010/main" val="26100982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E4A0A595-A9F2-4CFA-8C08-09BC604A78C9}" type="datetimeFigureOut">
              <a:rPr lang="ru-RU" smtClean="0"/>
              <a:t>ср 08.07.20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6262954-D223-46A0-8869-9D89909AA7B1}" type="slidenum">
              <a:rPr lang="ru-RU" smtClean="0"/>
              <a:t>‹#›</a:t>
            </a:fld>
            <a:endParaRPr lang="ru-RU"/>
          </a:p>
        </p:txBody>
      </p:sp>
    </p:spTree>
    <p:extLst>
      <p:ext uri="{BB962C8B-B14F-4D97-AF65-F5344CB8AC3E}">
        <p14:creationId xmlns:p14="http://schemas.microsoft.com/office/powerpoint/2010/main" val="2993386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E4A0A595-A9F2-4CFA-8C08-09BC604A78C9}" type="datetimeFigureOut">
              <a:rPr lang="ru-RU" smtClean="0"/>
              <a:t>ср 08.07.20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6262954-D223-46A0-8869-9D89909AA7B1}" type="slidenum">
              <a:rPr lang="ru-RU" smtClean="0"/>
              <a:t>‹#›</a:t>
            </a:fld>
            <a:endParaRPr lang="ru-RU"/>
          </a:p>
        </p:txBody>
      </p:sp>
    </p:spTree>
    <p:extLst>
      <p:ext uri="{BB962C8B-B14F-4D97-AF65-F5344CB8AC3E}">
        <p14:creationId xmlns:p14="http://schemas.microsoft.com/office/powerpoint/2010/main" val="31508015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E4A0A595-A9F2-4CFA-8C08-09BC604A78C9}" type="datetimeFigureOut">
              <a:rPr lang="ru-RU" smtClean="0"/>
              <a:t>ср 08.07.20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6262954-D223-46A0-8869-9D89909AA7B1}" type="slidenum">
              <a:rPr lang="ru-RU" smtClean="0"/>
              <a:t>‹#›</a:t>
            </a:fld>
            <a:endParaRPr lang="ru-RU"/>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02837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ru-RU"/>
              <a:t>Образец заголовка</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8A87A34-81AB-432B-8DAE-1953F412C126}" type="datetimeFigureOut">
              <a:rPr lang="en-US" dirty="0"/>
              <a:t>7/8/2020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E4A0A595-A9F2-4CFA-8C08-09BC604A78C9}" type="datetimeFigureOut">
              <a:rPr lang="ru-RU" smtClean="0"/>
              <a:t>ср 08.07.20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6262954-D223-46A0-8869-9D89909AA7B1}" type="slidenum">
              <a:rPr lang="ru-RU" smtClean="0"/>
              <a:t>‹#›</a:t>
            </a:fld>
            <a:endParaRPr lang="ru-RU"/>
          </a:p>
        </p:txBody>
      </p:sp>
    </p:spTree>
    <p:extLst>
      <p:ext uri="{BB962C8B-B14F-4D97-AF65-F5344CB8AC3E}">
        <p14:creationId xmlns:p14="http://schemas.microsoft.com/office/powerpoint/2010/main" val="13756653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E4A0A595-A9F2-4CFA-8C08-09BC604A78C9}" type="datetimeFigureOut">
              <a:rPr lang="ru-RU" smtClean="0"/>
              <a:t>ср 08.07.20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6262954-D223-46A0-8869-9D89909AA7B1}" type="slidenum">
              <a:rPr lang="ru-RU" smtClean="0"/>
              <a:t>‹#›</a:t>
            </a:fld>
            <a:endParaRPr lang="ru-RU"/>
          </a:p>
        </p:txBody>
      </p:sp>
    </p:spTree>
    <p:extLst>
      <p:ext uri="{BB962C8B-B14F-4D97-AF65-F5344CB8AC3E}">
        <p14:creationId xmlns:p14="http://schemas.microsoft.com/office/powerpoint/2010/main" val="26210379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E4A0A595-A9F2-4CFA-8C08-09BC604A78C9}" type="datetimeFigureOut">
              <a:rPr lang="ru-RU" smtClean="0"/>
              <a:t>ср 08.07.20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6262954-D223-46A0-8869-9D89909AA7B1}" type="slidenum">
              <a:rPr lang="ru-RU" smtClean="0"/>
              <a:t>‹#›</a:t>
            </a:fld>
            <a:endParaRPr lang="ru-RU"/>
          </a:p>
        </p:txBody>
      </p:sp>
    </p:spTree>
    <p:extLst>
      <p:ext uri="{BB962C8B-B14F-4D97-AF65-F5344CB8AC3E}">
        <p14:creationId xmlns:p14="http://schemas.microsoft.com/office/powerpoint/2010/main" val="33303441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4A0A595-A9F2-4CFA-8C08-09BC604A78C9}" type="datetimeFigureOut">
              <a:rPr lang="ru-RU" smtClean="0"/>
              <a:t>ср 08.07.20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6262954-D223-46A0-8869-9D89909AA7B1}" type="slidenum">
              <a:rPr lang="ru-RU" smtClean="0"/>
              <a:t>‹#›</a:t>
            </a:fld>
            <a:endParaRPr lang="ru-RU"/>
          </a:p>
        </p:txBody>
      </p:sp>
    </p:spTree>
    <p:extLst>
      <p:ext uri="{BB962C8B-B14F-4D97-AF65-F5344CB8AC3E}">
        <p14:creationId xmlns:p14="http://schemas.microsoft.com/office/powerpoint/2010/main" val="32616484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ru-RU" smtClean="0"/>
              <a:t>Образец заголовка</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4A0A595-A9F2-4CFA-8C08-09BC604A78C9}" type="datetimeFigureOut">
              <a:rPr lang="ru-RU" smtClean="0"/>
              <a:t>ср 08.07.20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6262954-D223-46A0-8869-9D89909AA7B1}" type="slidenum">
              <a:rPr lang="ru-RU" smtClean="0"/>
              <a:t>‹#›</a:t>
            </a:fld>
            <a:endParaRPr lang="ru-RU"/>
          </a:p>
        </p:txBody>
      </p:sp>
    </p:spTree>
    <p:extLst>
      <p:ext uri="{BB962C8B-B14F-4D97-AF65-F5344CB8AC3E}">
        <p14:creationId xmlns:p14="http://schemas.microsoft.com/office/powerpoint/2010/main" val="2465856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a:t>Образец заголовка</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7/8/2020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Content Placeholder 3"/>
          <p:cNvSpPr>
            <a:spLocks noGrp="1"/>
          </p:cNvSpPr>
          <p:nvPr>
            <p:ph sz="quarter" idx="13"/>
          </p:nvPr>
        </p:nvSpPr>
        <p:spPr>
          <a:xfrm>
            <a:off x="913774" y="3051012"/>
            <a:ext cx="5106027" cy="27401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3" name="Content Placeholder 5"/>
          <p:cNvSpPr>
            <a:spLocks noGrp="1"/>
          </p:cNvSpPr>
          <p:nvPr>
            <p:ph sz="quarter" idx="14"/>
          </p:nvPr>
        </p:nvSpPr>
        <p:spPr>
          <a:xfrm>
            <a:off x="6172200" y="3051012"/>
            <a:ext cx="5105401" cy="27401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7/8/2020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7/8/2020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7/8/2020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ru-RU"/>
              <a:t>Образец заголовка</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7/8/2020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7/8/2020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7/8/2020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E4A0A595-A9F2-4CFA-8C08-09BC604A78C9}" type="datetimeFigureOut">
              <a:rPr lang="ru-RU" smtClean="0"/>
              <a:t>ср 08.07.20</a:t>
            </a:fld>
            <a:endParaRPr lang="ru-RU"/>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ru-RU"/>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26262954-D223-46A0-8869-9D89909AA7B1}" type="slidenum">
              <a:rPr lang="ru-RU" smtClean="0"/>
              <a:t>‹#›</a:t>
            </a:fld>
            <a:endParaRPr lang="ru-RU"/>
          </a:p>
        </p:txBody>
      </p:sp>
    </p:spTree>
    <p:extLst>
      <p:ext uri="{BB962C8B-B14F-4D97-AF65-F5344CB8AC3E}">
        <p14:creationId xmlns:p14="http://schemas.microsoft.com/office/powerpoint/2010/main" val="367113083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file:///D:\5.%20Prezentari\Brosura_fructe_si_legume_proaspete_PDF.pdf"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legis.md/cautare/getResults?doc_id=112072&amp;lang=ro" TargetMode="External"/><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hyperlink" Target="http://www.legis.md/cautare/getResults?doc_id=111307&amp;lang=ro"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91821" y="2879677"/>
            <a:ext cx="9703558" cy="1433015"/>
          </a:xfrm>
        </p:spPr>
        <p:txBody>
          <a:bodyPr>
            <a:normAutofit fontScale="90000"/>
          </a:bodyPr>
          <a:lstStyle/>
          <a:p>
            <a:r>
              <a:rPr lang="ro-RO" sz="3600" b="1" dirty="0" smtClean="0">
                <a:latin typeface="Arial Narrow" panose="020B0606020202030204" pitchFamily="34" charset="0"/>
              </a:rPr>
              <a:t/>
            </a:r>
            <a:br>
              <a:rPr lang="ro-RO" sz="3600" b="1" dirty="0" smtClean="0">
                <a:latin typeface="Arial Narrow" panose="020B0606020202030204" pitchFamily="34" charset="0"/>
              </a:rPr>
            </a:br>
            <a:r>
              <a:rPr lang="ro-RO" sz="3600" b="1" dirty="0">
                <a:latin typeface="Arial Narrow" panose="020B0606020202030204" pitchFamily="34" charset="0"/>
              </a:rPr>
              <a:t/>
            </a:r>
            <a:br>
              <a:rPr lang="ro-RO" sz="3600" b="1" dirty="0">
                <a:latin typeface="Arial Narrow" panose="020B0606020202030204" pitchFamily="34" charset="0"/>
              </a:rPr>
            </a:br>
            <a:r>
              <a:rPr lang="ro-RO" sz="3600" b="1" dirty="0" smtClean="0">
                <a:latin typeface="Arial Narrow" panose="020B0606020202030204" pitchFamily="34" charset="0"/>
              </a:rPr>
              <a:t>Agenția Națională pentru siguranța alimentelor</a:t>
            </a:r>
            <a:br>
              <a:rPr lang="ro-RO" sz="3600" b="1" dirty="0" smtClean="0">
                <a:latin typeface="Arial Narrow" panose="020B0606020202030204" pitchFamily="34" charset="0"/>
              </a:rPr>
            </a:br>
            <a:r>
              <a:rPr lang="ro-RO" sz="3600" b="1" dirty="0" smtClean="0">
                <a:latin typeface="Arial Narrow" panose="020B0606020202030204" pitchFamily="34" charset="0"/>
              </a:rPr>
              <a:t>subdiviziunia Teritorială Chișinău</a:t>
            </a:r>
            <a:endParaRPr lang="ru-RU" sz="3600" b="1" dirty="0">
              <a:latin typeface="Arial Narrow" panose="020B0606020202030204" pitchFamily="34" charset="0"/>
            </a:endParaRPr>
          </a:p>
        </p:txBody>
      </p:sp>
      <p:sp>
        <p:nvSpPr>
          <p:cNvPr id="3" name="Подзаголовок 2"/>
          <p:cNvSpPr>
            <a:spLocks noGrp="1"/>
          </p:cNvSpPr>
          <p:nvPr>
            <p:ph type="subTitle" idx="1"/>
          </p:nvPr>
        </p:nvSpPr>
        <p:spPr>
          <a:xfrm>
            <a:off x="1419367" y="4476466"/>
            <a:ext cx="9021621" cy="1815153"/>
          </a:xfrm>
        </p:spPr>
        <p:txBody>
          <a:bodyPr>
            <a:normAutofit/>
          </a:bodyPr>
          <a:lstStyle/>
          <a:p>
            <a:r>
              <a:rPr lang="ro-RO" dirty="0" smtClean="0"/>
              <a:t>                                                Formator instruire</a:t>
            </a:r>
          </a:p>
          <a:p>
            <a:r>
              <a:rPr lang="ro-RO" dirty="0" smtClean="0"/>
              <a:t>                                                Inspector Principal:</a:t>
            </a:r>
          </a:p>
          <a:p>
            <a:r>
              <a:rPr lang="ro-RO" b="1" dirty="0" smtClean="0"/>
              <a:t>                                                Eugeniu Straistă</a:t>
            </a:r>
          </a:p>
          <a:p>
            <a:endParaRPr lang="ru-RU" dirty="0"/>
          </a:p>
        </p:txBody>
      </p:sp>
      <p:pic>
        <p:nvPicPr>
          <p:cNvPr id="4" name="Рисунок 3"/>
          <p:cNvPicPr>
            <a:picLocks noChangeAspect="1"/>
          </p:cNvPicPr>
          <p:nvPr/>
        </p:nvPicPr>
        <p:blipFill>
          <a:blip r:embed="rId2"/>
          <a:stretch>
            <a:fillRect/>
          </a:stretch>
        </p:blipFill>
        <p:spPr>
          <a:xfrm>
            <a:off x="5076968" y="873457"/>
            <a:ext cx="2142698" cy="1624083"/>
          </a:xfrm>
          <a:prstGeom prst="rect">
            <a:avLst/>
          </a:prstGeom>
        </p:spPr>
      </p:pic>
    </p:spTree>
    <p:extLst>
      <p:ext uri="{BB962C8B-B14F-4D97-AF65-F5344CB8AC3E}">
        <p14:creationId xmlns:p14="http://schemas.microsoft.com/office/powerpoint/2010/main" val="4571088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Logo">
            <a:extLst>
              <a:ext uri="{FF2B5EF4-FFF2-40B4-BE49-F238E27FC236}">
                <a16:creationId xmlns:a16="http://schemas.microsoft.com/office/drawing/2014/main" id="{E3939891-304C-4038-960A-8E50551FBBA9}"/>
              </a:ext>
            </a:extLst>
          </p:cNvPr>
          <p:cNvPicPr>
            <a:picLocks noChangeAspect="1" noChangeArrowheads="1"/>
          </p:cNvPicPr>
          <p:nvPr/>
        </p:nvPicPr>
        <p:blipFill>
          <a:blip r:embed="rId2" cstate="print"/>
          <a:srcRect/>
          <a:stretch>
            <a:fillRect/>
          </a:stretch>
        </p:blipFill>
        <p:spPr bwMode="auto">
          <a:xfrm>
            <a:off x="70539" y="86353"/>
            <a:ext cx="1095375" cy="1095375"/>
          </a:xfrm>
          <a:prstGeom prst="rect">
            <a:avLst/>
          </a:prstGeom>
          <a:noFill/>
          <a:ln w="9525">
            <a:noFill/>
            <a:miter lim="800000"/>
            <a:headEnd/>
            <a:tailEnd/>
          </a:ln>
        </p:spPr>
      </p:pic>
      <p:sp>
        <p:nvSpPr>
          <p:cNvPr id="4" name="Заголовок 1">
            <a:extLst>
              <a:ext uri="{FF2B5EF4-FFF2-40B4-BE49-F238E27FC236}">
                <a16:creationId xmlns:a16="http://schemas.microsoft.com/office/drawing/2014/main" id="{8D633827-7A69-425D-8B05-A0EC7D3A8A49}"/>
              </a:ext>
            </a:extLst>
          </p:cNvPr>
          <p:cNvSpPr txBox="1">
            <a:spLocks/>
          </p:cNvSpPr>
          <p:nvPr/>
        </p:nvSpPr>
        <p:spPr>
          <a:xfrm>
            <a:off x="1623114" y="0"/>
            <a:ext cx="10682317" cy="561974"/>
          </a:xfrm>
          <a:prstGeom prst="rect">
            <a:avLst/>
          </a:prstGeom>
        </p:spPr>
        <p:txBody>
          <a:bodyPr vert="horz" lIns="91440" tIns="45720" rIns="91440" bIns="45720" rtlCol="0" anchor="b">
            <a:normAutofit lnSpcReduction="1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ro-RO" altLang="ro-RO" sz="3100" b="1" dirty="0">
                <a:solidFill>
                  <a:srgbClr val="0A85FF"/>
                </a:solidFill>
                <a:latin typeface="Bookman Old Style" panose="02050604050505020204" pitchFamily="18" charset="0"/>
              </a:rPr>
              <a:t>Agenția Națională pentru Siguranța Alimentelor</a:t>
            </a:r>
            <a:endParaRPr lang="ro-RO" dirty="0">
              <a:latin typeface="Bookman Old Style" panose="02050604050505020204" pitchFamily="18" charset="0"/>
            </a:endParaRPr>
          </a:p>
        </p:txBody>
      </p:sp>
      <p:sp>
        <p:nvSpPr>
          <p:cNvPr id="5" name="Подзаголовок 2">
            <a:extLst>
              <a:ext uri="{FF2B5EF4-FFF2-40B4-BE49-F238E27FC236}">
                <a16:creationId xmlns:a16="http://schemas.microsoft.com/office/drawing/2014/main" id="{5CF2279F-69DB-485F-A348-59741F4284FB}"/>
              </a:ext>
            </a:extLst>
          </p:cNvPr>
          <p:cNvSpPr txBox="1">
            <a:spLocks/>
          </p:cNvSpPr>
          <p:nvPr/>
        </p:nvSpPr>
        <p:spPr>
          <a:xfrm>
            <a:off x="1846704" y="3898510"/>
            <a:ext cx="8689976" cy="1027801"/>
          </a:xfrm>
          <a:prstGeom prst="rect">
            <a:avLst/>
          </a:prstGeom>
        </p:spPr>
        <p:txBody>
          <a:bodyPr vert="horz" lIns="91440" tIns="45720" rIns="91440" bIns="45720" rtlCol="0">
            <a:noAutofit/>
          </a:bodyPr>
          <a:lstStyle>
            <a:lvl1pPr marL="0" indent="0" algn="ctr" defTabSz="914400" rtl="0" eaLnBrk="1" latinLnBrk="0" hangingPunct="1">
              <a:lnSpc>
                <a:spcPct val="120000"/>
              </a:lnSpc>
              <a:spcBef>
                <a:spcPts val="1000"/>
              </a:spcBef>
              <a:buClr>
                <a:schemeClr val="tx1"/>
              </a:buClr>
              <a:buFont typeface="Arial" panose="020B0604020202020204" pitchFamily="34" charset="0"/>
              <a:buNone/>
              <a:defRPr sz="2200" kern="1200" cap="all" baseline="0">
                <a:solidFill>
                  <a:schemeClr val="bg1">
                    <a:lumMod val="50000"/>
                  </a:schemeClr>
                </a:solidFill>
                <a:effectLst/>
                <a:latin typeface="+mn-lt"/>
                <a:ea typeface="+mn-ea"/>
                <a:cs typeface="+mn-cs"/>
              </a:defRPr>
            </a:lvl1pPr>
            <a:lvl2pPr marL="457200" indent="0" algn="ctr" defTabSz="914400" rtl="0" eaLnBrk="1" latinLnBrk="0" hangingPunct="1">
              <a:lnSpc>
                <a:spcPct val="120000"/>
              </a:lnSpc>
              <a:spcBef>
                <a:spcPts val="500"/>
              </a:spcBef>
              <a:buClr>
                <a:schemeClr val="tx1"/>
              </a:buClr>
              <a:buFont typeface="Arial" panose="020B0604020202020204" pitchFamily="34" charset="0"/>
              <a:buNone/>
              <a:defRPr sz="2000" kern="1200" cap="all"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tx1"/>
              </a:buClr>
              <a:buFont typeface="Arial" panose="020B0604020202020204" pitchFamily="34" charset="0"/>
              <a:buNone/>
              <a:defRPr sz="1800" kern="1200" cap="all" baseline="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9pPr>
          </a:lstStyle>
          <a:p>
            <a:r>
              <a:rPr lang="en-US" sz="2800" b="1" dirty="0">
                <a:solidFill>
                  <a:schemeClr val="tx1"/>
                </a:solidFill>
                <a:effectLst>
                  <a:outerShdw blurRad="38100" dist="38100" dir="2700000" algn="tl">
                    <a:srgbClr val="000000">
                      <a:alpha val="43137"/>
                    </a:srgbClr>
                  </a:outerShdw>
                </a:effectLst>
                <a:latin typeface="Engravers MT" panose="02090707080505020304" pitchFamily="18" charset="0"/>
              </a:rPr>
              <a:t>CERIN</a:t>
            </a:r>
            <a:r>
              <a:rPr lang="ro-RO" sz="2800" b="1" dirty="0">
                <a:solidFill>
                  <a:schemeClr val="tx1"/>
                </a:solidFill>
                <a:effectLst>
                  <a:outerShdw blurRad="38100" dist="38100" dir="2700000" algn="tl">
                    <a:srgbClr val="000000">
                      <a:alpha val="43137"/>
                    </a:srgbClr>
                  </a:outerShdw>
                </a:effectLst>
                <a:latin typeface="Engravers MT" panose="02090707080505020304" pitchFamily="18" charset="0"/>
              </a:rPr>
              <a:t>ȚE DE SIGURANȚĂ/CALITATE FAȚĂ DE PRODUSE ALIMENTARE PENTRU INSTITUȚIILE DE ÎNVĂȚĂMÂNT GENERAL </a:t>
            </a:r>
            <a:r>
              <a:rPr lang="ro-RO" sz="2800" b="1" dirty="0">
                <a:solidFill>
                  <a:schemeClr val="accent3">
                    <a:lumMod val="20000"/>
                    <a:lumOff val="80000"/>
                  </a:schemeClr>
                </a:solidFill>
                <a:effectLst>
                  <a:outerShdw blurRad="38100" dist="38100" dir="2700000" algn="tl">
                    <a:srgbClr val="000000">
                      <a:alpha val="43137"/>
                    </a:srgbClr>
                  </a:outerShdw>
                </a:effectLst>
                <a:latin typeface="Engravers MT" panose="02090707080505020304" pitchFamily="18" charset="0"/>
              </a:rPr>
              <a:t> </a:t>
            </a:r>
          </a:p>
        </p:txBody>
      </p:sp>
      <p:sp>
        <p:nvSpPr>
          <p:cNvPr id="6" name="Прямоугольник 5">
            <a:extLst>
              <a:ext uri="{FF2B5EF4-FFF2-40B4-BE49-F238E27FC236}">
                <a16:creationId xmlns:a16="http://schemas.microsoft.com/office/drawing/2014/main" id="{00014854-D129-4A12-B39E-4F1A60C4D80C}"/>
              </a:ext>
            </a:extLst>
          </p:cNvPr>
          <p:cNvSpPr/>
          <p:nvPr/>
        </p:nvSpPr>
        <p:spPr>
          <a:xfrm>
            <a:off x="5743977" y="6380378"/>
            <a:ext cx="633507" cy="338554"/>
          </a:xfrm>
          <a:prstGeom prst="rect">
            <a:avLst/>
          </a:prstGeom>
        </p:spPr>
        <p:txBody>
          <a:bodyPr wrap="none">
            <a:spAutoFit/>
          </a:bodyPr>
          <a:lstStyle/>
          <a:p>
            <a:pPr algn="ctr"/>
            <a:r>
              <a:rPr lang="ro-RO" sz="1600" b="1" i="1" cap="all"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mj-cs"/>
              </a:rPr>
              <a:t>2019</a:t>
            </a:r>
          </a:p>
        </p:txBody>
      </p:sp>
      <p:pic>
        <p:nvPicPr>
          <p:cNvPr id="7" name="Picture 2" descr="ÐÐ¾ÑÐ¾Ð¶ÐµÐµ Ð¸Ð·Ð¾Ð±ÑÐ°Ð¶ÐµÐ½Ð¸Ðµ">
            <a:extLst>
              <a:ext uri="{FF2B5EF4-FFF2-40B4-BE49-F238E27FC236}">
                <a16:creationId xmlns:a16="http://schemas.microsoft.com/office/drawing/2014/main" id="{0D8ED54A-2139-4732-9C83-29DFF45518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4294" y="716699"/>
            <a:ext cx="3419365" cy="3027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436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698269" y="374073"/>
            <a:ext cx="10615353" cy="5436523"/>
          </a:xfrm>
          <a:prstGeom prst="rect">
            <a:avLst/>
          </a:prstGeom>
        </p:spPr>
      </p:pic>
    </p:spTree>
    <p:extLst>
      <p:ext uri="{BB962C8B-B14F-4D97-AF65-F5344CB8AC3E}">
        <p14:creationId xmlns:p14="http://schemas.microsoft.com/office/powerpoint/2010/main" val="1606133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41069" y="191193"/>
            <a:ext cx="11255433" cy="5145578"/>
          </a:xfrm>
        </p:spPr>
        <p:txBody>
          <a:bodyPr>
            <a:noAutofit/>
          </a:bodyPr>
          <a:lstStyle/>
          <a:p>
            <a:pPr marL="685800" indent="-685800" algn="just">
              <a:buFont typeface="Wingdings" panose="05000000000000000000" pitchFamily="2" charset="2"/>
              <a:buChar char="§"/>
            </a:pPr>
            <a:r>
              <a:rPr lang="ro-RO" sz="1800" dirty="0" smtClean="0"/>
              <a:t/>
            </a:r>
            <a:br>
              <a:rPr lang="ro-RO" sz="1800" dirty="0" smtClean="0"/>
            </a:br>
            <a:r>
              <a:rPr lang="ro-RO" sz="1800" dirty="0"/>
              <a:t/>
            </a:r>
            <a:br>
              <a:rPr lang="ro-RO" sz="1800" dirty="0"/>
            </a:br>
            <a:r>
              <a:rPr lang="ro-RO" sz="1800" dirty="0" smtClean="0"/>
              <a:t/>
            </a:r>
            <a:br>
              <a:rPr lang="ro-RO" sz="1800" dirty="0" smtClean="0"/>
            </a:br>
            <a:r>
              <a:rPr lang="ro-RO" sz="1800" dirty="0" smtClean="0"/>
              <a:t>	</a:t>
            </a:r>
            <a:r>
              <a:rPr lang="en-US" sz="2000" dirty="0" err="1" smtClean="0"/>
              <a:t>Lumea</a:t>
            </a:r>
            <a:r>
              <a:rPr lang="en-US" sz="2000" dirty="0" smtClean="0"/>
              <a:t> se </a:t>
            </a:r>
            <a:r>
              <a:rPr lang="en-US" sz="2000" dirty="0" err="1" smtClean="0"/>
              <a:t>confruntă</a:t>
            </a:r>
            <a:r>
              <a:rPr lang="en-US" sz="2000" dirty="0" smtClean="0"/>
              <a:t> cu o </a:t>
            </a:r>
            <a:r>
              <a:rPr lang="en-US" sz="2000" dirty="0" err="1" smtClean="0"/>
              <a:t>amenințare</a:t>
            </a:r>
            <a:r>
              <a:rPr lang="en-US" sz="2000" dirty="0" smtClean="0"/>
              <a:t> </a:t>
            </a:r>
            <a:r>
              <a:rPr lang="en-US" sz="2000" dirty="0" err="1" smtClean="0"/>
              <a:t>fără</a:t>
            </a:r>
            <a:r>
              <a:rPr lang="en-US" sz="2000" dirty="0" smtClean="0"/>
              <a:t> precedent </a:t>
            </a:r>
            <a:r>
              <a:rPr lang="en-US" sz="2000" dirty="0" err="1" smtClean="0"/>
              <a:t>datorită</a:t>
            </a:r>
            <a:r>
              <a:rPr lang="en-US" sz="2000" dirty="0" smtClean="0"/>
              <a:t> </a:t>
            </a:r>
            <a:r>
              <a:rPr lang="en-US" sz="2000" dirty="0" err="1" smtClean="0"/>
              <a:t>pandemiei</a:t>
            </a:r>
            <a:r>
              <a:rPr lang="en-US" sz="2000" dirty="0" smtClean="0"/>
              <a:t> COVID-19 </a:t>
            </a:r>
            <a:r>
              <a:rPr lang="en-US" sz="2000" dirty="0" err="1" smtClean="0"/>
              <a:t>cauzată</a:t>
            </a:r>
            <a:r>
              <a:rPr lang="en-US" sz="2000" dirty="0" smtClean="0"/>
              <a:t> de </a:t>
            </a:r>
            <a:r>
              <a:rPr lang="en-US" sz="2000" dirty="0" err="1" smtClean="0"/>
              <a:t>virusul</a:t>
            </a:r>
            <a:r>
              <a:rPr lang="en-US" sz="2000" dirty="0" smtClean="0"/>
              <a:t> SARS-CoV-2 (</a:t>
            </a:r>
            <a:r>
              <a:rPr lang="en-US" sz="2000" dirty="0" err="1" smtClean="0"/>
              <a:t>denumit</a:t>
            </a:r>
            <a:r>
              <a:rPr lang="en-US" sz="2000" dirty="0" smtClean="0"/>
              <a:t> virus COVID-19). </a:t>
            </a:r>
            <a:r>
              <a:rPr lang="en-US" sz="2000" dirty="0" err="1" smtClean="0"/>
              <a:t>Multe</a:t>
            </a:r>
            <a:r>
              <a:rPr lang="en-US" sz="2000" dirty="0" smtClean="0"/>
              <a:t> </a:t>
            </a:r>
            <a:r>
              <a:rPr lang="en-US" sz="2000" dirty="0" err="1" smtClean="0"/>
              <a:t>țări</a:t>
            </a:r>
            <a:r>
              <a:rPr lang="en-US" sz="2000" dirty="0" smtClean="0"/>
              <a:t> </a:t>
            </a:r>
            <a:r>
              <a:rPr lang="en-US" sz="2000" dirty="0" err="1" smtClean="0"/>
              <a:t>urmează</a:t>
            </a:r>
            <a:r>
              <a:rPr lang="en-US" sz="2000" dirty="0" smtClean="0"/>
              <a:t> </a:t>
            </a:r>
            <a:r>
              <a:rPr lang="en-US" sz="2000" dirty="0" err="1" smtClean="0"/>
              <a:t>sfaturile</a:t>
            </a:r>
            <a:r>
              <a:rPr lang="en-US" sz="2000" dirty="0" smtClean="0"/>
              <a:t> </a:t>
            </a:r>
            <a:r>
              <a:rPr lang="en-US" sz="2000" dirty="0" err="1" smtClean="0"/>
              <a:t>Organizației</a:t>
            </a:r>
            <a:r>
              <a:rPr lang="en-US" sz="2000" dirty="0" smtClean="0"/>
              <a:t> </a:t>
            </a:r>
            <a:r>
              <a:rPr lang="en-US" sz="2000" dirty="0" err="1" smtClean="0"/>
              <a:t>Mondiale</a:t>
            </a:r>
            <a:r>
              <a:rPr lang="en-US" sz="2000" dirty="0" smtClean="0"/>
              <a:t> a </a:t>
            </a:r>
            <a:r>
              <a:rPr lang="en-US" sz="2000" dirty="0" err="1" smtClean="0"/>
              <a:t>Sănătății</a:t>
            </a:r>
            <a:r>
              <a:rPr lang="en-US" sz="2000" dirty="0" smtClean="0"/>
              <a:t> (OMS) cu </a:t>
            </a:r>
            <a:r>
              <a:rPr lang="en-US" sz="2000" dirty="0" err="1" smtClean="0"/>
              <a:t>privire</a:t>
            </a:r>
            <a:r>
              <a:rPr lang="en-US" sz="2000" dirty="0" smtClean="0"/>
              <a:t> la </a:t>
            </a:r>
            <a:r>
              <a:rPr lang="en-US" sz="2000" dirty="0" err="1" smtClean="0"/>
              <a:t>introducerea</a:t>
            </a:r>
            <a:r>
              <a:rPr lang="en-US" sz="2000" dirty="0" smtClean="0"/>
              <a:t> de </a:t>
            </a:r>
            <a:r>
              <a:rPr lang="en-US" sz="2000" dirty="0" err="1" smtClean="0"/>
              <a:t>măsuri</a:t>
            </a:r>
            <a:r>
              <a:rPr lang="en-US" sz="2000" dirty="0" smtClean="0"/>
              <a:t> de </a:t>
            </a:r>
            <a:r>
              <a:rPr lang="en-US" sz="2000" dirty="0" err="1" smtClean="0"/>
              <a:t>distanțare</a:t>
            </a:r>
            <a:r>
              <a:rPr lang="en-US" sz="2000" dirty="0" smtClean="0"/>
              <a:t> </a:t>
            </a:r>
            <a:r>
              <a:rPr lang="en-US" sz="2000" dirty="0" err="1" smtClean="0"/>
              <a:t>fizică</a:t>
            </a:r>
            <a:r>
              <a:rPr lang="en-US" sz="2000" dirty="0" smtClean="0"/>
              <a:t>, ca </a:t>
            </a:r>
            <a:r>
              <a:rPr lang="en-US" sz="2000" dirty="0" err="1" smtClean="0"/>
              <a:t>unul</a:t>
            </a:r>
            <a:r>
              <a:rPr lang="en-US" sz="2000" dirty="0" smtClean="0"/>
              <a:t> </a:t>
            </a:r>
            <a:r>
              <a:rPr lang="en-US" sz="2000" dirty="0" err="1" smtClean="0"/>
              <a:t>dintre</a:t>
            </a:r>
            <a:r>
              <a:rPr lang="en-US" sz="2000" dirty="0" smtClean="0"/>
              <a:t> </a:t>
            </a:r>
            <a:r>
              <a:rPr lang="en-US" sz="2000" dirty="0" err="1" smtClean="0"/>
              <a:t>modurile</a:t>
            </a:r>
            <a:r>
              <a:rPr lang="en-US" sz="2000" dirty="0" smtClean="0"/>
              <a:t> </a:t>
            </a:r>
            <a:r>
              <a:rPr lang="en-US" sz="2000" dirty="0" err="1" smtClean="0"/>
              <a:t>prin</a:t>
            </a:r>
            <a:r>
              <a:rPr lang="en-US" sz="2000" dirty="0" smtClean="0"/>
              <a:t> care se </a:t>
            </a:r>
            <a:r>
              <a:rPr lang="en-US" sz="2000" dirty="0" err="1" smtClean="0"/>
              <a:t>poate</a:t>
            </a:r>
            <a:r>
              <a:rPr lang="en-US" sz="2000" dirty="0" smtClean="0"/>
              <a:t> reduce </a:t>
            </a:r>
            <a:r>
              <a:rPr lang="en-US" sz="2000" dirty="0" err="1" smtClean="0"/>
              <a:t>transmiterea</a:t>
            </a:r>
            <a:r>
              <a:rPr lang="en-US" sz="2000" dirty="0" smtClean="0"/>
              <a:t> </a:t>
            </a:r>
            <a:r>
              <a:rPr lang="en-US" sz="2000" dirty="0" err="1" smtClean="0"/>
              <a:t>bolii</a:t>
            </a:r>
            <a:r>
              <a:rPr lang="en-US" sz="2000" dirty="0" smtClean="0"/>
              <a:t>. </a:t>
            </a:r>
            <a:r>
              <a:rPr lang="en-US" sz="2000" dirty="0" err="1" smtClean="0"/>
              <a:t>Aplicarea</a:t>
            </a:r>
            <a:r>
              <a:rPr lang="en-US" sz="2000" dirty="0" smtClean="0"/>
              <a:t> </a:t>
            </a:r>
            <a:r>
              <a:rPr lang="en-US" sz="2000" dirty="0" err="1" smtClean="0"/>
              <a:t>acestor</a:t>
            </a:r>
            <a:r>
              <a:rPr lang="en-US" sz="2000" dirty="0" smtClean="0"/>
              <a:t> </a:t>
            </a:r>
            <a:r>
              <a:rPr lang="en-US" sz="2000" dirty="0" err="1" smtClean="0"/>
              <a:t>măsuri</a:t>
            </a:r>
            <a:r>
              <a:rPr lang="en-US" sz="2000" dirty="0" smtClean="0"/>
              <a:t> a </a:t>
            </a:r>
            <a:r>
              <a:rPr lang="en-US" sz="2000" dirty="0" err="1" smtClean="0"/>
              <a:t>condus</a:t>
            </a:r>
            <a:r>
              <a:rPr lang="en-US" sz="2000" dirty="0" smtClean="0"/>
              <a:t> la </a:t>
            </a:r>
            <a:r>
              <a:rPr lang="en-US" sz="2000" dirty="0" err="1" smtClean="0"/>
              <a:t>închiderea</a:t>
            </a:r>
            <a:r>
              <a:rPr lang="en-US" sz="2000" dirty="0" smtClean="0"/>
              <a:t> </a:t>
            </a:r>
            <a:r>
              <a:rPr lang="en-US" sz="2000" dirty="0" err="1" smtClean="0"/>
              <a:t>multor</a:t>
            </a:r>
            <a:r>
              <a:rPr lang="en-US" sz="2000" dirty="0" smtClean="0"/>
              <a:t> </a:t>
            </a:r>
            <a:r>
              <a:rPr lang="en-US" sz="2000" dirty="0" err="1" smtClean="0"/>
              <a:t>afaceri</a:t>
            </a:r>
            <a:r>
              <a:rPr lang="en-US" sz="2000" dirty="0" smtClean="0"/>
              <a:t>, </a:t>
            </a:r>
            <a:r>
              <a:rPr lang="en-US" sz="2000" dirty="0" err="1" smtClean="0"/>
              <a:t>școli</a:t>
            </a:r>
            <a:r>
              <a:rPr lang="en-US" sz="2000" dirty="0" smtClean="0"/>
              <a:t> </a:t>
            </a:r>
            <a:r>
              <a:rPr lang="en-US" sz="2000" dirty="0" err="1" smtClean="0"/>
              <a:t>și</a:t>
            </a:r>
            <a:r>
              <a:rPr lang="en-US" sz="2000" dirty="0" smtClean="0"/>
              <a:t> </a:t>
            </a:r>
            <a:r>
              <a:rPr lang="en-US" sz="2000" dirty="0" err="1" smtClean="0"/>
              <a:t>instituţii</a:t>
            </a:r>
            <a:r>
              <a:rPr lang="en-US" sz="2000" dirty="0" smtClean="0"/>
              <a:t> de </a:t>
            </a:r>
            <a:r>
              <a:rPr lang="en-US" sz="2000" dirty="0" err="1" smtClean="0"/>
              <a:t>învățământ</a:t>
            </a:r>
            <a:r>
              <a:rPr lang="en-US" sz="2000" dirty="0" smtClean="0"/>
              <a:t> </a:t>
            </a:r>
            <a:r>
              <a:rPr lang="en-US" sz="2000" dirty="0" err="1" smtClean="0"/>
              <a:t>și</a:t>
            </a:r>
            <a:r>
              <a:rPr lang="en-US" sz="2000" dirty="0" smtClean="0"/>
              <a:t> la </a:t>
            </a:r>
            <a:r>
              <a:rPr lang="en-US" sz="2000" dirty="0" err="1" smtClean="0"/>
              <a:t>restricții</a:t>
            </a:r>
            <a:r>
              <a:rPr lang="en-US" sz="2000" dirty="0" smtClean="0"/>
              <a:t> </a:t>
            </a:r>
            <a:r>
              <a:rPr lang="en-US" sz="2000" dirty="0" err="1" smtClean="0"/>
              <a:t>privind</a:t>
            </a:r>
            <a:r>
              <a:rPr lang="en-US" sz="2000" dirty="0" smtClean="0"/>
              <a:t> </a:t>
            </a:r>
            <a:r>
              <a:rPr lang="en-US" sz="2000" dirty="0" err="1" smtClean="0"/>
              <a:t>călătoriile</a:t>
            </a:r>
            <a:r>
              <a:rPr lang="en-US" sz="2000" dirty="0" smtClean="0"/>
              <a:t> </a:t>
            </a:r>
            <a:r>
              <a:rPr lang="en-US" sz="2000" dirty="0" err="1" smtClean="0"/>
              <a:t>și</a:t>
            </a:r>
            <a:r>
              <a:rPr lang="en-US" sz="2000" dirty="0" smtClean="0"/>
              <a:t> </a:t>
            </a:r>
            <a:r>
              <a:rPr lang="en-US" sz="2000" dirty="0" err="1" smtClean="0"/>
              <a:t>adunările</a:t>
            </a:r>
            <a:r>
              <a:rPr lang="en-US" sz="2000" dirty="0" smtClean="0"/>
              <a:t> </a:t>
            </a:r>
            <a:r>
              <a:rPr lang="en-US" sz="2000" dirty="0" err="1" smtClean="0"/>
              <a:t>sociale</a:t>
            </a:r>
            <a:r>
              <a:rPr lang="en-US" sz="2000" dirty="0" smtClean="0"/>
              <a:t>. </a:t>
            </a:r>
            <a:r>
              <a:rPr lang="en-US" sz="2000" dirty="0" err="1" smtClean="0"/>
              <a:t>Pentru</a:t>
            </a:r>
            <a:r>
              <a:rPr lang="en-US" sz="2000" dirty="0" smtClean="0"/>
              <a:t> </a:t>
            </a:r>
            <a:r>
              <a:rPr lang="en-US" sz="2000" dirty="0" err="1" smtClean="0"/>
              <a:t>unii</a:t>
            </a:r>
            <a:r>
              <a:rPr lang="en-US" sz="2000" dirty="0" smtClean="0"/>
              <a:t> </a:t>
            </a:r>
            <a:r>
              <a:rPr lang="en-US" sz="2000" dirty="0" err="1" smtClean="0"/>
              <a:t>oameni</a:t>
            </a:r>
            <a:r>
              <a:rPr lang="en-US" sz="2000" dirty="0" smtClean="0"/>
              <a:t>, </a:t>
            </a:r>
            <a:r>
              <a:rPr lang="en-US" sz="2000" dirty="0" err="1" smtClean="0"/>
              <a:t>munca</a:t>
            </a:r>
            <a:r>
              <a:rPr lang="en-US" sz="2000" dirty="0" smtClean="0"/>
              <a:t> de la </a:t>
            </a:r>
            <a:r>
              <a:rPr lang="en-US" sz="2000" dirty="0" err="1" smtClean="0"/>
              <a:t>domiciliu</a:t>
            </a:r>
            <a:r>
              <a:rPr lang="en-US" sz="2000" dirty="0" smtClean="0"/>
              <a:t>, </a:t>
            </a:r>
            <a:r>
              <a:rPr lang="en-US" sz="2000" dirty="0" err="1" smtClean="0"/>
              <a:t>munca</a:t>
            </a:r>
            <a:r>
              <a:rPr lang="en-US" sz="2000" dirty="0" smtClean="0"/>
              <a:t> la </a:t>
            </a:r>
            <a:r>
              <a:rPr lang="en-US" sz="2000" dirty="0" err="1" smtClean="0"/>
              <a:t>distanță</a:t>
            </a:r>
            <a:r>
              <a:rPr lang="en-US" sz="2000" dirty="0" smtClean="0"/>
              <a:t>, </a:t>
            </a:r>
            <a:r>
              <a:rPr lang="en-US" sz="2000" dirty="0" err="1" smtClean="0"/>
              <a:t>și</a:t>
            </a:r>
            <a:r>
              <a:rPr lang="en-US" sz="2000" dirty="0" smtClean="0"/>
              <a:t> on-line </a:t>
            </a:r>
            <a:r>
              <a:rPr lang="en-US" sz="2000" dirty="0" err="1" smtClean="0"/>
              <a:t>sau</a:t>
            </a:r>
            <a:r>
              <a:rPr lang="en-US" sz="2000" dirty="0" smtClean="0"/>
              <a:t> </a:t>
            </a:r>
            <a:r>
              <a:rPr lang="en-US" sz="2000" dirty="0" err="1" smtClean="0"/>
              <a:t>discuțiile</a:t>
            </a:r>
            <a:r>
              <a:rPr lang="en-US" sz="2000" dirty="0" smtClean="0"/>
              <a:t> </a:t>
            </a:r>
            <a:r>
              <a:rPr lang="en-US" sz="2000" dirty="0" err="1" smtClean="0"/>
              <a:t>și</a:t>
            </a:r>
            <a:r>
              <a:rPr lang="en-US" sz="2000" dirty="0" smtClean="0"/>
              <a:t> </a:t>
            </a:r>
            <a:r>
              <a:rPr lang="en-US" sz="2000" dirty="0" err="1" smtClean="0"/>
              <a:t>întâlnirile</a:t>
            </a:r>
            <a:r>
              <a:rPr lang="en-US" sz="2000" dirty="0" smtClean="0"/>
              <a:t> </a:t>
            </a:r>
            <a:r>
              <a:rPr lang="en-US" sz="2000" dirty="0" err="1" smtClean="0"/>
              <a:t>prin</a:t>
            </a:r>
            <a:r>
              <a:rPr lang="en-US" sz="2000" dirty="0" smtClean="0"/>
              <a:t> internet, </a:t>
            </a:r>
            <a:r>
              <a:rPr lang="en-US" sz="2000" dirty="0" err="1" smtClean="0"/>
              <a:t>reprezintă</a:t>
            </a:r>
            <a:r>
              <a:rPr lang="en-US" sz="2000" dirty="0" smtClean="0"/>
              <a:t> </a:t>
            </a:r>
            <a:r>
              <a:rPr lang="en-US" sz="2000" dirty="0" err="1" smtClean="0"/>
              <a:t>acum</a:t>
            </a:r>
            <a:r>
              <a:rPr lang="en-US" sz="2000" dirty="0" smtClean="0"/>
              <a:t> </a:t>
            </a:r>
            <a:r>
              <a:rPr lang="en-US" sz="2000" dirty="0" err="1" smtClean="0"/>
              <a:t>practici</a:t>
            </a:r>
            <a:r>
              <a:rPr lang="en-US" sz="2000" dirty="0" smtClean="0"/>
              <a:t> </a:t>
            </a:r>
            <a:r>
              <a:rPr lang="en-US" sz="2000" dirty="0" err="1" smtClean="0"/>
              <a:t>normale</a:t>
            </a:r>
            <a:r>
              <a:rPr lang="en-US" sz="2000" dirty="0" smtClean="0"/>
              <a:t>. In </a:t>
            </a:r>
            <a:r>
              <a:rPr lang="en-US" sz="2000" dirty="0" err="1" smtClean="0"/>
              <a:t>domeniul</a:t>
            </a:r>
            <a:r>
              <a:rPr lang="en-US" sz="2000" dirty="0" smtClean="0"/>
              <a:t> </a:t>
            </a:r>
            <a:r>
              <a:rPr lang="en-US" sz="2000" dirty="0" err="1" smtClean="0"/>
              <a:t>industriei</a:t>
            </a:r>
            <a:r>
              <a:rPr lang="en-US" sz="2000" dirty="0" smtClean="0"/>
              <a:t> </a:t>
            </a:r>
            <a:r>
              <a:rPr lang="en-US" sz="2000" dirty="0" err="1" smtClean="0"/>
              <a:t>alimentare</a:t>
            </a:r>
            <a:r>
              <a:rPr lang="en-US" sz="2000" dirty="0" smtClean="0"/>
              <a:t>, </a:t>
            </a:r>
            <a:r>
              <a:rPr lang="en-US" sz="2000" dirty="0" err="1" smtClean="0"/>
              <a:t>personalul</a:t>
            </a:r>
            <a:r>
              <a:rPr lang="en-US" sz="2000" dirty="0" smtClean="0"/>
              <a:t> </a:t>
            </a:r>
            <a:r>
              <a:rPr lang="en-US" sz="2000" dirty="0" err="1" smtClean="0"/>
              <a:t>angajat</a:t>
            </a:r>
            <a:r>
              <a:rPr lang="en-US" sz="2000" dirty="0" smtClean="0"/>
              <a:t> nu are </a:t>
            </a:r>
            <a:r>
              <a:rPr lang="en-US" sz="2000" dirty="0" err="1" smtClean="0"/>
              <a:t>posibilitatea</a:t>
            </a:r>
            <a:r>
              <a:rPr lang="en-US" sz="2000" dirty="0" smtClean="0"/>
              <a:t> </a:t>
            </a:r>
            <a:r>
              <a:rPr lang="en-US" sz="2000" dirty="0" err="1" smtClean="0"/>
              <a:t>să</a:t>
            </a:r>
            <a:r>
              <a:rPr lang="en-US" sz="2000" dirty="0" smtClean="0"/>
              <a:t> </a:t>
            </a:r>
            <a:r>
              <a:rPr lang="en-US" sz="2000" dirty="0" err="1" smtClean="0"/>
              <a:t>lucreze</a:t>
            </a:r>
            <a:r>
              <a:rPr lang="en-US" sz="2000" dirty="0" smtClean="0"/>
              <a:t> de </a:t>
            </a:r>
            <a:r>
              <a:rPr lang="en-US" sz="2000" dirty="0" err="1" smtClean="0"/>
              <a:t>acasă</a:t>
            </a:r>
            <a:r>
              <a:rPr lang="en-US" sz="2000" dirty="0" smtClean="0"/>
              <a:t> </a:t>
            </a:r>
            <a:r>
              <a:rPr lang="en-US" sz="2000" dirty="0" err="1" smtClean="0"/>
              <a:t>și</a:t>
            </a:r>
            <a:r>
              <a:rPr lang="en-US" sz="2000" dirty="0" smtClean="0"/>
              <a:t> </a:t>
            </a:r>
            <a:r>
              <a:rPr lang="en-US" sz="2000" dirty="0" err="1" smtClean="0"/>
              <a:t>este</a:t>
            </a:r>
            <a:r>
              <a:rPr lang="en-US" sz="2000" dirty="0" smtClean="0"/>
              <a:t> </a:t>
            </a:r>
            <a:r>
              <a:rPr lang="en-US" sz="2000" dirty="0" err="1" smtClean="0"/>
              <a:t>obligat</a:t>
            </a:r>
            <a:r>
              <a:rPr lang="en-US" sz="2000" dirty="0" smtClean="0"/>
              <a:t> </a:t>
            </a:r>
            <a:r>
              <a:rPr lang="en-US" sz="2000" dirty="0" err="1" smtClean="0"/>
              <a:t>să</a:t>
            </a:r>
            <a:r>
              <a:rPr lang="en-US" sz="2000" dirty="0" smtClean="0"/>
              <a:t> continue </a:t>
            </a:r>
            <a:r>
              <a:rPr lang="en-US" sz="2000" dirty="0" err="1" smtClean="0"/>
              <a:t>să</a:t>
            </a:r>
            <a:r>
              <a:rPr lang="en-US" sz="2000" dirty="0" smtClean="0"/>
              <a:t> </a:t>
            </a:r>
            <a:r>
              <a:rPr lang="en-US" sz="2000" dirty="0" err="1" smtClean="0"/>
              <a:t>lucreze</a:t>
            </a:r>
            <a:r>
              <a:rPr lang="en-US" sz="2000" dirty="0" smtClean="0"/>
              <a:t> la </a:t>
            </a:r>
            <a:r>
              <a:rPr lang="en-US" sz="2000" dirty="0" err="1" smtClean="0"/>
              <a:t>locul</a:t>
            </a:r>
            <a:r>
              <a:rPr lang="en-US" sz="2000" dirty="0" smtClean="0"/>
              <a:t> de </a:t>
            </a:r>
            <a:r>
              <a:rPr lang="en-US" sz="2000" dirty="0" err="1" smtClean="0"/>
              <a:t>muncă</a:t>
            </a:r>
            <a:r>
              <a:rPr lang="en-US" sz="2000" dirty="0" smtClean="0"/>
              <a:t> </a:t>
            </a:r>
            <a:r>
              <a:rPr lang="en-US" sz="2000" dirty="0" err="1" smtClean="0"/>
              <a:t>obișnuit</a:t>
            </a:r>
            <a:r>
              <a:rPr lang="en-US" sz="2000" dirty="0" smtClean="0"/>
              <a:t>. </a:t>
            </a:r>
            <a:r>
              <a:rPr lang="en-US" sz="2000" dirty="0" err="1" smtClean="0"/>
              <a:t>Menţinerea</a:t>
            </a:r>
            <a:r>
              <a:rPr lang="en-US" sz="2000" dirty="0" smtClean="0"/>
              <a:t> </a:t>
            </a:r>
            <a:r>
              <a:rPr lang="en-US" sz="2000" dirty="0" err="1" smtClean="0"/>
              <a:t>în</a:t>
            </a:r>
            <a:r>
              <a:rPr lang="en-US" sz="2000" dirty="0" smtClean="0"/>
              <a:t> </a:t>
            </a:r>
            <a:r>
              <a:rPr lang="en-US" sz="2000" dirty="0" err="1" smtClean="0"/>
              <a:t>condiții</a:t>
            </a:r>
            <a:r>
              <a:rPr lang="en-US" sz="2000" dirty="0" smtClean="0"/>
              <a:t> de </a:t>
            </a:r>
            <a:r>
              <a:rPr lang="en-US" sz="2000" dirty="0" err="1" smtClean="0"/>
              <a:t>siguranță</a:t>
            </a:r>
            <a:r>
              <a:rPr lang="en-US" sz="2000" dirty="0" smtClean="0"/>
              <a:t> a </a:t>
            </a:r>
            <a:r>
              <a:rPr lang="en-US" sz="2000" dirty="0" err="1" smtClean="0"/>
              <a:t>tuturor</a:t>
            </a:r>
            <a:r>
              <a:rPr lang="en-US" sz="2000" dirty="0" smtClean="0"/>
              <a:t> </a:t>
            </a:r>
            <a:r>
              <a:rPr lang="en-US" sz="2000" dirty="0" err="1" smtClean="0"/>
              <a:t>lucrătorilor</a:t>
            </a:r>
            <a:r>
              <a:rPr lang="en-US" sz="2000" dirty="0" smtClean="0"/>
              <a:t> </a:t>
            </a:r>
            <a:r>
              <a:rPr lang="en-US" sz="2000" dirty="0" err="1" smtClean="0"/>
              <a:t>în</a:t>
            </a:r>
            <a:r>
              <a:rPr lang="en-US" sz="2000" dirty="0" smtClean="0"/>
              <a:t> </a:t>
            </a:r>
            <a:r>
              <a:rPr lang="en-US" sz="2000" dirty="0" err="1" smtClean="0"/>
              <a:t>domeniul</a:t>
            </a:r>
            <a:r>
              <a:rPr lang="en-US" sz="2000" dirty="0" smtClean="0"/>
              <a:t> </a:t>
            </a:r>
            <a:r>
              <a:rPr lang="en-US" sz="2000" dirty="0" err="1" smtClean="0"/>
              <a:t>produselor</a:t>
            </a:r>
            <a:r>
              <a:rPr lang="en-US" sz="2000" dirty="0" smtClean="0"/>
              <a:t> </a:t>
            </a:r>
            <a:r>
              <a:rPr lang="en-US" sz="2000" dirty="0" err="1" smtClean="0"/>
              <a:t>alimentare</a:t>
            </a:r>
            <a:r>
              <a:rPr lang="en-US" sz="2000" dirty="0" smtClean="0"/>
              <a:t> </a:t>
            </a:r>
            <a:r>
              <a:rPr lang="en-US" sz="2000" dirty="0" err="1" smtClean="0"/>
              <a:t>și</a:t>
            </a:r>
            <a:r>
              <a:rPr lang="en-US" sz="2000" dirty="0" smtClean="0"/>
              <a:t> de </a:t>
            </a:r>
            <a:r>
              <a:rPr lang="en-US" sz="2000" dirty="0" err="1" smtClean="0"/>
              <a:t>aprovizionare</a:t>
            </a:r>
            <a:r>
              <a:rPr lang="en-US" sz="2000" dirty="0" smtClean="0"/>
              <a:t>, </a:t>
            </a:r>
            <a:r>
              <a:rPr lang="en-US" sz="2000" dirty="0" err="1" smtClean="0"/>
              <a:t>este</a:t>
            </a:r>
            <a:r>
              <a:rPr lang="en-US" sz="2000" dirty="0" smtClean="0"/>
              <a:t> </a:t>
            </a:r>
            <a:r>
              <a:rPr lang="en-US" sz="2000" dirty="0" err="1" smtClean="0"/>
              <a:t>esențială</a:t>
            </a:r>
            <a:r>
              <a:rPr lang="en-US" sz="2000" dirty="0" smtClean="0"/>
              <a:t>, </a:t>
            </a:r>
            <a:r>
              <a:rPr lang="en-US" sz="2000" dirty="0" err="1" smtClean="0"/>
              <a:t>pentru</a:t>
            </a:r>
            <a:r>
              <a:rPr lang="en-US" sz="2000" dirty="0" smtClean="0"/>
              <a:t> a face </a:t>
            </a:r>
            <a:r>
              <a:rPr lang="en-US" sz="2000" dirty="0" err="1" smtClean="0"/>
              <a:t>faţă</a:t>
            </a:r>
            <a:r>
              <a:rPr lang="en-US" sz="2000" dirty="0" smtClean="0"/>
              <a:t> </a:t>
            </a:r>
            <a:r>
              <a:rPr lang="en-US" sz="2000" dirty="0" err="1" smtClean="0"/>
              <a:t>pandemiei</a:t>
            </a:r>
            <a:r>
              <a:rPr lang="en-US" sz="2000" dirty="0" smtClean="0"/>
              <a:t>. </a:t>
            </a:r>
            <a:r>
              <a:rPr lang="en-US" sz="2000" dirty="0" err="1" smtClean="0"/>
              <a:t>Menținerea</a:t>
            </a:r>
            <a:r>
              <a:rPr lang="en-US" sz="2000" dirty="0" smtClean="0"/>
              <a:t> </a:t>
            </a:r>
            <a:r>
              <a:rPr lang="en-US" sz="2000" dirty="0" err="1" smtClean="0"/>
              <a:t>circulaţiei</a:t>
            </a:r>
            <a:r>
              <a:rPr lang="en-US" sz="2000" dirty="0" smtClean="0"/>
              <a:t> </a:t>
            </a:r>
            <a:r>
              <a:rPr lang="en-US" sz="2000" dirty="0" err="1" smtClean="0"/>
              <a:t>alimentelor</a:t>
            </a:r>
            <a:r>
              <a:rPr lang="en-US" sz="2000" dirty="0" smtClean="0"/>
              <a:t> de-a </a:t>
            </a:r>
            <a:r>
              <a:rPr lang="en-US" sz="2000" dirty="0" err="1" smtClean="0"/>
              <a:t>lungul</a:t>
            </a:r>
            <a:r>
              <a:rPr lang="en-US" sz="2000" dirty="0" smtClean="0"/>
              <a:t> </a:t>
            </a:r>
            <a:r>
              <a:rPr lang="en-US" sz="2000" dirty="0" err="1" smtClean="0"/>
              <a:t>lanțului</a:t>
            </a:r>
            <a:r>
              <a:rPr lang="en-US" sz="2000" dirty="0" smtClean="0"/>
              <a:t> </a:t>
            </a:r>
            <a:r>
              <a:rPr lang="en-US" sz="2000" dirty="0" err="1" smtClean="0"/>
              <a:t>alimentar</a:t>
            </a:r>
            <a:r>
              <a:rPr lang="en-US" sz="2000" dirty="0" smtClean="0"/>
              <a:t> </a:t>
            </a:r>
            <a:r>
              <a:rPr lang="en-US" sz="2000" dirty="0" err="1" smtClean="0"/>
              <a:t>este</a:t>
            </a:r>
            <a:r>
              <a:rPr lang="en-US" sz="2000" dirty="0" smtClean="0"/>
              <a:t> o </a:t>
            </a:r>
            <a:r>
              <a:rPr lang="en-US" sz="2000" dirty="0" err="1" smtClean="0"/>
              <a:t>funcție</a:t>
            </a:r>
            <a:r>
              <a:rPr lang="en-US" sz="2000" dirty="0" smtClean="0"/>
              <a:t> </a:t>
            </a:r>
            <a:r>
              <a:rPr lang="en-US" sz="2000" dirty="0" err="1" smtClean="0"/>
              <a:t>esențială</a:t>
            </a:r>
            <a:r>
              <a:rPr lang="en-US" sz="2000" dirty="0" smtClean="0"/>
              <a:t> la care </a:t>
            </a:r>
            <a:r>
              <a:rPr lang="en-US" sz="2000" dirty="0" err="1" smtClean="0"/>
              <a:t>trebuie</a:t>
            </a:r>
            <a:r>
              <a:rPr lang="en-US" sz="2000" dirty="0" smtClean="0"/>
              <a:t> </a:t>
            </a:r>
            <a:r>
              <a:rPr lang="en-US" sz="2000" dirty="0" err="1" smtClean="0"/>
              <a:t>să</a:t>
            </a:r>
            <a:r>
              <a:rPr lang="en-US" sz="2000" dirty="0" smtClean="0"/>
              <a:t> </a:t>
            </a:r>
            <a:r>
              <a:rPr lang="en-US" sz="2000" dirty="0" err="1" smtClean="0"/>
              <a:t>contribuie</a:t>
            </a:r>
            <a:r>
              <a:rPr lang="en-US" sz="2000" dirty="0" smtClean="0"/>
              <a:t> </a:t>
            </a:r>
            <a:r>
              <a:rPr lang="en-US" sz="2000" dirty="0" err="1" smtClean="0"/>
              <a:t>toate</a:t>
            </a:r>
            <a:r>
              <a:rPr lang="en-US" sz="2000" dirty="0" smtClean="0"/>
              <a:t> </a:t>
            </a:r>
            <a:r>
              <a:rPr lang="en-US" sz="2000" dirty="0" err="1" smtClean="0"/>
              <a:t>părțile</a:t>
            </a:r>
            <a:r>
              <a:rPr lang="en-US" sz="2000" dirty="0" smtClean="0"/>
              <a:t> </a:t>
            </a:r>
            <a:r>
              <a:rPr lang="en-US" sz="2000" dirty="0" err="1" smtClean="0"/>
              <a:t>interesate</a:t>
            </a:r>
            <a:r>
              <a:rPr lang="en-US" sz="2000" dirty="0" smtClean="0"/>
              <a:t>. </a:t>
            </a:r>
            <a:r>
              <a:rPr lang="en-US" sz="2000" dirty="0" err="1" smtClean="0"/>
              <a:t>Acest</a:t>
            </a:r>
            <a:r>
              <a:rPr lang="en-US" sz="2000" dirty="0" smtClean="0"/>
              <a:t> </a:t>
            </a:r>
            <a:r>
              <a:rPr lang="en-US" sz="2000" dirty="0" err="1" smtClean="0"/>
              <a:t>lucru</a:t>
            </a:r>
            <a:r>
              <a:rPr lang="en-US" sz="2000" dirty="0" smtClean="0"/>
              <a:t> </a:t>
            </a:r>
            <a:r>
              <a:rPr lang="en-US" sz="2000" dirty="0" err="1" smtClean="0"/>
              <a:t>este</a:t>
            </a:r>
            <a:r>
              <a:rPr lang="en-US" sz="2000" dirty="0" smtClean="0"/>
              <a:t>, de </a:t>
            </a:r>
            <a:r>
              <a:rPr lang="en-US" sz="2000" dirty="0" err="1" smtClean="0"/>
              <a:t>asemenea</a:t>
            </a:r>
            <a:r>
              <a:rPr lang="en-US" sz="2000" dirty="0" smtClean="0"/>
              <a:t>, </a:t>
            </a:r>
            <a:r>
              <a:rPr lang="en-US" sz="2000" dirty="0" err="1" smtClean="0"/>
              <a:t>necesar</a:t>
            </a:r>
            <a:r>
              <a:rPr lang="en-US" sz="2000" dirty="0" smtClean="0"/>
              <a:t> </a:t>
            </a:r>
            <a:r>
              <a:rPr lang="en-US" sz="2000" dirty="0" err="1" smtClean="0"/>
              <a:t>pentru</a:t>
            </a:r>
            <a:r>
              <a:rPr lang="en-US" sz="2000" dirty="0" smtClean="0"/>
              <a:t> a </a:t>
            </a:r>
            <a:r>
              <a:rPr lang="en-US" sz="2000" dirty="0" err="1" smtClean="0"/>
              <a:t>menține</a:t>
            </a:r>
            <a:r>
              <a:rPr lang="en-US" sz="2000" dirty="0" smtClean="0"/>
              <a:t> </a:t>
            </a:r>
            <a:r>
              <a:rPr lang="en-US" sz="2000" dirty="0" err="1" smtClean="0"/>
              <a:t>încrederea</a:t>
            </a:r>
            <a:r>
              <a:rPr lang="en-US" sz="2000" dirty="0" smtClean="0"/>
              <a:t> </a:t>
            </a:r>
            <a:r>
              <a:rPr lang="en-US" sz="2000" dirty="0" err="1" smtClean="0"/>
              <a:t>consumatorilor</a:t>
            </a:r>
            <a:r>
              <a:rPr lang="en-US" sz="2000" dirty="0" smtClean="0"/>
              <a:t> </a:t>
            </a:r>
            <a:r>
              <a:rPr lang="en-US" sz="2000" dirty="0" err="1" smtClean="0"/>
              <a:t>în</a:t>
            </a:r>
            <a:r>
              <a:rPr lang="en-US" sz="2000" dirty="0" smtClean="0"/>
              <a:t> </a:t>
            </a:r>
            <a:r>
              <a:rPr lang="en-US" sz="2000" dirty="0" err="1" smtClean="0"/>
              <a:t>siguranța</a:t>
            </a:r>
            <a:r>
              <a:rPr lang="en-US" sz="2000" dirty="0" smtClean="0"/>
              <a:t> </a:t>
            </a:r>
            <a:r>
              <a:rPr lang="en-US" sz="2000" dirty="0" err="1" smtClean="0"/>
              <a:t>alimentelor</a:t>
            </a:r>
            <a:r>
              <a:rPr lang="en-US" sz="2000" dirty="0" smtClean="0"/>
              <a:t> </a:t>
            </a:r>
            <a:r>
              <a:rPr lang="en-US" sz="2000" dirty="0" err="1" smtClean="0"/>
              <a:t>și</a:t>
            </a:r>
            <a:r>
              <a:rPr lang="en-US" sz="2000" dirty="0" smtClean="0"/>
              <a:t> </a:t>
            </a:r>
            <a:r>
              <a:rPr lang="en-US" sz="2000" dirty="0" err="1" smtClean="0"/>
              <a:t>în</a:t>
            </a:r>
            <a:r>
              <a:rPr lang="en-US" sz="2000" dirty="0" smtClean="0"/>
              <a:t> </a:t>
            </a:r>
            <a:r>
              <a:rPr lang="en-US" sz="2000" dirty="0" err="1" smtClean="0"/>
              <a:t>faptul</a:t>
            </a:r>
            <a:r>
              <a:rPr lang="en-US" sz="2000" dirty="0" smtClean="0"/>
              <a:t> </a:t>
            </a:r>
            <a:r>
              <a:rPr lang="en-US" sz="2000" dirty="0" err="1" smtClean="0"/>
              <a:t>că</a:t>
            </a:r>
            <a:r>
              <a:rPr lang="en-US" sz="2000" dirty="0" smtClean="0"/>
              <a:t> </a:t>
            </a:r>
            <a:r>
              <a:rPr lang="en-US" sz="2000" dirty="0" err="1" smtClean="0"/>
              <a:t>acestea</a:t>
            </a:r>
            <a:r>
              <a:rPr lang="en-US" sz="2000" dirty="0" smtClean="0"/>
              <a:t> </a:t>
            </a:r>
            <a:r>
              <a:rPr lang="en-US" sz="2000" dirty="0" err="1" smtClean="0"/>
              <a:t>sunt</a:t>
            </a:r>
            <a:r>
              <a:rPr lang="en-US" sz="2000" dirty="0" smtClean="0"/>
              <a:t> </a:t>
            </a:r>
            <a:r>
              <a:rPr lang="en-US" sz="2000" dirty="0" err="1" smtClean="0"/>
              <a:t>disponibile</a:t>
            </a:r>
            <a:r>
              <a:rPr lang="en-US" sz="2000" dirty="0" smtClean="0"/>
              <a:t>. </a:t>
            </a:r>
            <a:endParaRPr lang="ru-RU" sz="2000" dirty="0"/>
          </a:p>
        </p:txBody>
      </p:sp>
      <p:sp>
        <p:nvSpPr>
          <p:cNvPr id="3" name="Подзаголовок 2"/>
          <p:cNvSpPr>
            <a:spLocks noGrp="1"/>
          </p:cNvSpPr>
          <p:nvPr>
            <p:ph type="subTitle" idx="1"/>
          </p:nvPr>
        </p:nvSpPr>
        <p:spPr/>
        <p:txBody>
          <a:bodyPr/>
          <a:lstStyle/>
          <a:p>
            <a:endParaRPr lang="ru-RU" dirty="0"/>
          </a:p>
        </p:txBody>
      </p:sp>
    </p:spTree>
    <p:extLst>
      <p:ext uri="{BB962C8B-B14F-4D97-AF65-F5344CB8AC3E}">
        <p14:creationId xmlns:p14="http://schemas.microsoft.com/office/powerpoint/2010/main" val="5099548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48043D6A-D716-457D-B5E1-9CC7CCB3A191}"/>
              </a:ext>
            </a:extLst>
          </p:cNvPr>
          <p:cNvPicPr>
            <a:picLocks noChangeAspect="1"/>
          </p:cNvPicPr>
          <p:nvPr/>
        </p:nvPicPr>
        <p:blipFill>
          <a:blip r:embed="rId2"/>
          <a:stretch>
            <a:fillRect/>
          </a:stretch>
        </p:blipFill>
        <p:spPr>
          <a:xfrm>
            <a:off x="378124" y="1180214"/>
            <a:ext cx="3921275" cy="551207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 name="Рисунок 2">
            <a:extLst>
              <a:ext uri="{FF2B5EF4-FFF2-40B4-BE49-F238E27FC236}">
                <a16:creationId xmlns:a16="http://schemas.microsoft.com/office/drawing/2014/main" id="{2CE5D33C-5B77-4E9E-94EC-D1A6D66079E4}"/>
              </a:ext>
            </a:extLst>
          </p:cNvPr>
          <p:cNvPicPr>
            <a:picLocks noChangeAspect="1"/>
          </p:cNvPicPr>
          <p:nvPr/>
        </p:nvPicPr>
        <p:blipFill>
          <a:blip r:embed="rId3"/>
          <a:stretch>
            <a:fillRect/>
          </a:stretch>
        </p:blipFill>
        <p:spPr>
          <a:xfrm>
            <a:off x="7892602" y="1017916"/>
            <a:ext cx="4095240" cy="5788325"/>
          </a:xfrm>
          <a:prstGeom prst="rect">
            <a:avLst/>
          </a:prstGeom>
        </p:spPr>
      </p:pic>
      <p:sp>
        <p:nvSpPr>
          <p:cNvPr id="4" name="Прямоугольник 3">
            <a:extLst>
              <a:ext uri="{FF2B5EF4-FFF2-40B4-BE49-F238E27FC236}">
                <a16:creationId xmlns:a16="http://schemas.microsoft.com/office/drawing/2014/main" id="{AD4C39C6-2433-49D1-91A9-EF5DB0F4B650}"/>
              </a:ext>
            </a:extLst>
          </p:cNvPr>
          <p:cNvSpPr/>
          <p:nvPr/>
        </p:nvSpPr>
        <p:spPr>
          <a:xfrm>
            <a:off x="4605670" y="2181927"/>
            <a:ext cx="3094075" cy="1754326"/>
          </a:xfrm>
          <a:prstGeom prst="rect">
            <a:avLst/>
          </a:prstGeom>
        </p:spPr>
        <p:txBody>
          <a:bodyPr wrap="square">
            <a:spAutoFit/>
          </a:bodyPr>
          <a:lstStyle/>
          <a:p>
            <a:pPr algn="ctr"/>
            <a:r>
              <a:rPr lang="ro-RO" altLang="ro-RO" i="1" dirty="0">
                <a:latin typeface="Bookman Old Style" panose="02050604050505020204" pitchFamily="18" charset="0"/>
                <a:ea typeface="Times New Roman" panose="02020603050405020304" pitchFamily="18" charset="0"/>
              </a:rPr>
              <a:t>de către Direcţiile raionale/municipale pentru siguranţa alimentelor, cu prezentarea documentului confirmativ în original </a:t>
            </a:r>
          </a:p>
        </p:txBody>
      </p:sp>
      <p:sp>
        <p:nvSpPr>
          <p:cNvPr id="5" name="Прямоугольник 4">
            <a:extLst>
              <a:ext uri="{FF2B5EF4-FFF2-40B4-BE49-F238E27FC236}">
                <a16:creationId xmlns:a16="http://schemas.microsoft.com/office/drawing/2014/main" id="{14E8213D-CAE0-4D53-B8BA-737539C89736}"/>
              </a:ext>
            </a:extLst>
          </p:cNvPr>
          <p:cNvSpPr/>
          <p:nvPr/>
        </p:nvSpPr>
        <p:spPr>
          <a:xfrm>
            <a:off x="8329468" y="510084"/>
            <a:ext cx="3658374" cy="369332"/>
          </a:xfrm>
          <a:prstGeom prst="rect">
            <a:avLst/>
          </a:prstGeom>
        </p:spPr>
        <p:txBody>
          <a:bodyPr wrap="none">
            <a:spAutoFit/>
          </a:bodyPr>
          <a:lstStyle/>
          <a:p>
            <a:r>
              <a:rPr lang="ro-RO" altLang="ro-RO" b="1" i="1" dirty="0">
                <a:latin typeface="Bookman Old Style" panose="02050604050505020204" pitchFamily="18" charset="0"/>
                <a:ea typeface="Times New Roman" panose="02020603050405020304" pitchFamily="18" charset="0"/>
              </a:rPr>
              <a:t>autorizaţi sanitar-veterinar </a:t>
            </a:r>
            <a:endParaRPr lang="ro-RO" dirty="0"/>
          </a:p>
        </p:txBody>
      </p:sp>
      <p:sp>
        <p:nvSpPr>
          <p:cNvPr id="6" name="Прямоугольник 5">
            <a:extLst>
              <a:ext uri="{FF2B5EF4-FFF2-40B4-BE49-F238E27FC236}">
                <a16:creationId xmlns:a16="http://schemas.microsoft.com/office/drawing/2014/main" id="{E8216F27-2899-4960-9B56-C4D0F83F2A7E}"/>
              </a:ext>
            </a:extLst>
          </p:cNvPr>
          <p:cNvSpPr/>
          <p:nvPr/>
        </p:nvSpPr>
        <p:spPr>
          <a:xfrm>
            <a:off x="754154" y="545067"/>
            <a:ext cx="1662635" cy="369332"/>
          </a:xfrm>
          <a:prstGeom prst="rect">
            <a:avLst/>
          </a:prstGeom>
        </p:spPr>
        <p:txBody>
          <a:bodyPr wrap="none">
            <a:spAutoFit/>
          </a:bodyPr>
          <a:lstStyle/>
          <a:p>
            <a:r>
              <a:rPr lang="ro-RO" altLang="ro-RO" b="1" i="1" dirty="0">
                <a:effectLst>
                  <a:outerShdw blurRad="38100" dist="38100" dir="2700000" algn="tl">
                    <a:srgbClr val="C0C0C0"/>
                  </a:outerShdw>
                </a:effectLst>
                <a:latin typeface="Bookman Old Style" panose="02050604050505020204" pitchFamily="18" charset="0"/>
                <a:ea typeface="Times New Roman" panose="02020603050405020304" pitchFamily="18" charset="0"/>
              </a:rPr>
              <a:t>înregistraţi</a:t>
            </a:r>
            <a:r>
              <a:rPr lang="ro-RO" altLang="ro-RO" i="1" dirty="0">
                <a:latin typeface="Bookman Old Style" panose="02050604050505020204" pitchFamily="18" charset="0"/>
                <a:ea typeface="Times New Roman" panose="02020603050405020304" pitchFamily="18" charset="0"/>
              </a:rPr>
              <a:t> </a:t>
            </a:r>
            <a:endParaRPr lang="ro-RO" dirty="0"/>
          </a:p>
        </p:txBody>
      </p:sp>
      <p:sp>
        <p:nvSpPr>
          <p:cNvPr id="7" name="Прямоугольник 6">
            <a:extLst>
              <a:ext uri="{FF2B5EF4-FFF2-40B4-BE49-F238E27FC236}">
                <a16:creationId xmlns:a16="http://schemas.microsoft.com/office/drawing/2014/main" id="{F63D7F22-FABD-43CF-8B65-549E235DC633}"/>
              </a:ext>
            </a:extLst>
          </p:cNvPr>
          <p:cNvSpPr/>
          <p:nvPr/>
        </p:nvSpPr>
        <p:spPr>
          <a:xfrm>
            <a:off x="3584431" y="165708"/>
            <a:ext cx="4512774" cy="369332"/>
          </a:xfrm>
          <a:prstGeom prst="rect">
            <a:avLst/>
          </a:prstGeom>
        </p:spPr>
        <p:txBody>
          <a:bodyPr wrap="none">
            <a:spAutoFit/>
          </a:bodyPr>
          <a:lstStyle/>
          <a:p>
            <a:r>
              <a:rPr lang="ro-RO" altLang="ro-RO" b="1" i="1" dirty="0">
                <a:effectLst>
                  <a:outerShdw blurRad="38100" dist="38100" dir="2700000" algn="tl">
                    <a:srgbClr val="C0C0C0"/>
                  </a:outerShdw>
                </a:effectLst>
                <a:latin typeface="Bookman Old Style" panose="02050604050505020204" pitchFamily="18" charset="0"/>
                <a:ea typeface="Times New Roman" panose="02020603050405020304" pitchFamily="18" charset="0"/>
              </a:rPr>
              <a:t>Operatorii din domeniul alimentar </a:t>
            </a:r>
            <a:endParaRPr lang="ro-RO" dirty="0"/>
          </a:p>
        </p:txBody>
      </p:sp>
    </p:spTree>
    <p:extLst>
      <p:ext uri="{BB962C8B-B14F-4D97-AF65-F5344CB8AC3E}">
        <p14:creationId xmlns:p14="http://schemas.microsoft.com/office/powerpoint/2010/main" val="3733254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Logo">
            <a:extLst>
              <a:ext uri="{FF2B5EF4-FFF2-40B4-BE49-F238E27FC236}">
                <a16:creationId xmlns:a16="http://schemas.microsoft.com/office/drawing/2014/main" id="{5DBFD0EA-91A5-4361-93E7-5F02B79C856F}"/>
              </a:ext>
            </a:extLst>
          </p:cNvPr>
          <p:cNvPicPr>
            <a:picLocks noChangeAspect="1" noChangeArrowheads="1"/>
          </p:cNvPicPr>
          <p:nvPr/>
        </p:nvPicPr>
        <p:blipFill>
          <a:blip r:embed="rId2" cstate="print"/>
          <a:srcRect/>
          <a:stretch>
            <a:fillRect/>
          </a:stretch>
        </p:blipFill>
        <p:spPr bwMode="auto">
          <a:xfrm>
            <a:off x="70539" y="86353"/>
            <a:ext cx="1095375" cy="1095375"/>
          </a:xfrm>
          <a:prstGeom prst="rect">
            <a:avLst/>
          </a:prstGeom>
          <a:noFill/>
          <a:ln w="9525">
            <a:noFill/>
            <a:miter lim="800000"/>
            <a:headEnd/>
            <a:tailEnd/>
          </a:ln>
        </p:spPr>
      </p:pic>
      <p:sp>
        <p:nvSpPr>
          <p:cNvPr id="3" name="Заголовок 1">
            <a:extLst>
              <a:ext uri="{FF2B5EF4-FFF2-40B4-BE49-F238E27FC236}">
                <a16:creationId xmlns:a16="http://schemas.microsoft.com/office/drawing/2014/main" id="{6BCB610B-C8B5-4570-B9E1-F80359EDA810}"/>
              </a:ext>
            </a:extLst>
          </p:cNvPr>
          <p:cNvSpPr txBox="1">
            <a:spLocks/>
          </p:cNvSpPr>
          <p:nvPr/>
        </p:nvSpPr>
        <p:spPr>
          <a:xfrm>
            <a:off x="1623114" y="0"/>
            <a:ext cx="10682317" cy="561974"/>
          </a:xfrm>
          <a:prstGeom prst="rect">
            <a:avLst/>
          </a:prstGeom>
        </p:spPr>
        <p:txBody>
          <a:bodyPr vert="horz" lIns="91440" tIns="45720" rIns="91440" bIns="45720" rtlCol="0" anchor="b">
            <a:normAutofit lnSpcReduction="1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ro-RO" altLang="ro-RO" sz="3100" b="1" dirty="0">
                <a:solidFill>
                  <a:srgbClr val="0A85FF"/>
                </a:solidFill>
                <a:latin typeface="Bookman Old Style" panose="02050604050505020204" pitchFamily="18" charset="0"/>
              </a:rPr>
              <a:t>Agenția Națională pentru Siguranța Alimentelor</a:t>
            </a:r>
            <a:endParaRPr lang="ro-RO" dirty="0">
              <a:latin typeface="Bookman Old Style" panose="02050604050505020204" pitchFamily="18" charset="0"/>
            </a:endParaRPr>
          </a:p>
        </p:txBody>
      </p:sp>
      <p:sp>
        <p:nvSpPr>
          <p:cNvPr id="6" name="Прямоугольник 5">
            <a:extLst>
              <a:ext uri="{FF2B5EF4-FFF2-40B4-BE49-F238E27FC236}">
                <a16:creationId xmlns:a16="http://schemas.microsoft.com/office/drawing/2014/main" id="{6D067F65-729A-438D-8F7C-30F621F12025}"/>
              </a:ext>
            </a:extLst>
          </p:cNvPr>
          <p:cNvSpPr/>
          <p:nvPr/>
        </p:nvSpPr>
        <p:spPr>
          <a:xfrm>
            <a:off x="230037" y="1083838"/>
            <a:ext cx="11743427" cy="5801588"/>
          </a:xfrm>
          <a:prstGeom prst="rect">
            <a:avLst/>
          </a:prstGeom>
        </p:spPr>
        <p:txBody>
          <a:bodyPr wrap="square">
            <a:spAutoFit/>
          </a:bodyPr>
          <a:lstStyle/>
          <a:p>
            <a:r>
              <a:rPr lang="ro-RO" b="1" dirty="0">
                <a:latin typeface="Times New Roman" panose="02020603050405020304" pitchFamily="18" charset="0"/>
                <a:ea typeface="Calibri" panose="020F0502020204030204" pitchFamily="34" charset="0"/>
              </a:rPr>
              <a:t>Legea nr. 279 din </a:t>
            </a:r>
            <a:r>
              <a:rPr lang="en-US" b="1" dirty="0">
                <a:latin typeface="Times New Roman" panose="02020603050405020304" pitchFamily="18" charset="0"/>
                <a:ea typeface="Calibri" panose="020F0502020204030204" pitchFamily="34" charset="0"/>
              </a:rPr>
              <a:t>15</a:t>
            </a:r>
            <a:r>
              <a:rPr lang="ro-RO" b="1" dirty="0">
                <a:latin typeface="Times New Roman" panose="02020603050405020304" pitchFamily="18" charset="0"/>
                <a:ea typeface="Calibri" panose="020F0502020204030204" pitchFamily="34" charset="0"/>
              </a:rPr>
              <a:t>.12.2017 </a:t>
            </a:r>
            <a:r>
              <a:rPr lang="it-IT" dirty="0">
                <a:latin typeface="Times New Roman" panose="02020603050405020304" pitchFamily="18" charset="0"/>
              </a:rPr>
              <a:t>privind informarea consumatorului cu privire la produsele alimentare</a:t>
            </a:r>
            <a:endParaRPr lang="ro-RO" dirty="0">
              <a:latin typeface="Times New Roman" panose="02020603050405020304" pitchFamily="18" charset="0"/>
            </a:endParaRPr>
          </a:p>
          <a:p>
            <a:endParaRPr lang="ro-RO" dirty="0">
              <a:latin typeface="Times New Roman" panose="02020603050405020304" pitchFamily="18" charset="0"/>
            </a:endParaRPr>
          </a:p>
          <a:p>
            <a:r>
              <a:rPr lang="en-US" b="1" dirty="0">
                <a:latin typeface="Times New Roman" panose="02020603050405020304" pitchFamily="18" charset="0"/>
                <a:ea typeface="Calibri" panose="020F0502020204030204" pitchFamily="34" charset="0"/>
              </a:rPr>
              <a:t>Hot</a:t>
            </a:r>
            <a:r>
              <a:rPr lang="ro-RO" b="1" dirty="0">
                <a:latin typeface="Times New Roman" panose="02020603050405020304" pitchFamily="18" charset="0"/>
                <a:ea typeface="Calibri" panose="020F0502020204030204" pitchFamily="34" charset="0"/>
              </a:rPr>
              <a:t>ărâre Guvernului nr. 929 din 31.11.2009 </a:t>
            </a:r>
            <a:r>
              <a:rPr lang="ro-RO" dirty="0">
                <a:latin typeface="Times New Roman" panose="02020603050405020304" pitchFamily="18" charset="0"/>
              </a:rPr>
              <a:t>privind aprobarea „Cerinţelor de calitate şi comercializare pentru fructe şi legume proaspete” (Anexa 6)</a:t>
            </a:r>
          </a:p>
          <a:p>
            <a:endParaRPr lang="ro-RO" sz="1100" dirty="0">
              <a:solidFill>
                <a:srgbClr val="FF0000"/>
              </a:solidFill>
              <a:latin typeface="Times New Roman" panose="02020603050405020304" pitchFamily="18" charset="0"/>
            </a:endParaRPr>
          </a:p>
          <a:p>
            <a:r>
              <a:rPr lang="ro-RO" dirty="0">
                <a:latin typeface="Times New Roman" panose="02020603050405020304" pitchFamily="18" charset="0"/>
              </a:rPr>
              <a:t>Fructe și legume proaspete. Cerințe de calitate și comercializare (Institutul de Standardizare și metrologie)</a:t>
            </a:r>
          </a:p>
          <a:p>
            <a:r>
              <a:rPr lang="it-IT" dirty="0">
                <a:solidFill>
                  <a:srgbClr val="FF0000"/>
                </a:solidFill>
                <a:hlinkClick r:id="rId3" action="ppaction://hlinkfile">
                  <a:extLst>
                    <a:ext uri="{A12FA001-AC4F-418D-AE19-62706E023703}">
                      <ahyp:hlinkClr xmlns:ahyp="http://schemas.microsoft.com/office/drawing/2018/hyperlinkcolor" xmlns="" val="tx"/>
                    </a:ext>
                  </a:extLst>
                </a:hlinkClick>
              </a:rPr>
              <a:t>file:///D:/5.%20Prezentari/Brosura_fructe_si_legume_proaspete_PDF.pdf</a:t>
            </a:r>
            <a:endParaRPr lang="ro-RO" dirty="0">
              <a:solidFill>
                <a:srgbClr val="FF0000"/>
              </a:solidFill>
            </a:endParaRPr>
          </a:p>
          <a:p>
            <a:endParaRPr lang="ro-RO" b="1" dirty="0">
              <a:latin typeface="Times New Roman" panose="02020603050405020304" pitchFamily="18" charset="0"/>
            </a:endParaRPr>
          </a:p>
          <a:p>
            <a:r>
              <a:rPr lang="ro-RO" b="1" dirty="0">
                <a:latin typeface="Times New Roman" panose="02020603050405020304" pitchFamily="18" charset="0"/>
              </a:rPr>
              <a:t>HG 1111 din 06.12.2010 </a:t>
            </a:r>
            <a:r>
              <a:rPr lang="ro-RO" dirty="0">
                <a:latin typeface="Times New Roman" panose="02020603050405020304" pitchFamily="18" charset="0"/>
              </a:rPr>
              <a:t>privind aprobarea Reglementării tehnice „Sucuri şi anumite produse similare destinate consumului uman”</a:t>
            </a:r>
          </a:p>
          <a:p>
            <a:r>
              <a:rPr lang="ro-RO" b="1" dirty="0">
                <a:latin typeface="Times New Roman" panose="02020603050405020304" pitchFamily="18" charset="0"/>
              </a:rPr>
              <a:t>HG 774 din 03.07.2007 </a:t>
            </a:r>
            <a:r>
              <a:rPr lang="ro-RO" dirty="0">
                <a:latin typeface="Times New Roman" panose="02020603050405020304" pitchFamily="18" charset="0"/>
              </a:rPr>
              <a:t>privind aprobarea Reglementării tehnice „Zahăr. Producerea și comercializarea”</a:t>
            </a:r>
          </a:p>
          <a:p>
            <a:r>
              <a:rPr lang="ro-RO" b="1" dirty="0">
                <a:latin typeface="Times New Roman" panose="02020603050405020304" pitchFamily="18" charset="0"/>
              </a:rPr>
              <a:t>HG 775 din 03.07.2007 </a:t>
            </a:r>
            <a:r>
              <a:rPr lang="ro-RO" dirty="0">
                <a:latin typeface="Times New Roman" panose="02020603050405020304" pitchFamily="18" charset="0"/>
              </a:rPr>
              <a:t>privind aprobarea Reglementării tehnice „Produse de panificație și paste făinoase”</a:t>
            </a:r>
          </a:p>
          <a:p>
            <a:r>
              <a:rPr lang="ro-RO" b="1" dirty="0">
                <a:latin typeface="Times New Roman" panose="02020603050405020304" pitchFamily="18" charset="0"/>
              </a:rPr>
              <a:t>HG 216 din 27.02.2008 </a:t>
            </a:r>
            <a:r>
              <a:rPr lang="ro-RO" dirty="0">
                <a:latin typeface="Times New Roman" panose="02020603050405020304" pitchFamily="18" charset="0"/>
              </a:rPr>
              <a:t>privind aprobarea Reglementării tehnice „Gemuri, jeleuri, dulcețuri, pireuri și alte produse similare”</a:t>
            </a:r>
          </a:p>
          <a:p>
            <a:r>
              <a:rPr lang="ro-RO" b="1" dirty="0">
                <a:latin typeface="Times New Roman" panose="02020603050405020304" pitchFamily="18" charset="0"/>
              </a:rPr>
              <a:t>HG 434 din 27.05.2010</a:t>
            </a:r>
            <a:r>
              <a:rPr lang="ro-RO" dirty="0">
                <a:latin typeface="Times New Roman" panose="02020603050405020304" pitchFamily="18" charset="0"/>
              </a:rPr>
              <a:t> </a:t>
            </a:r>
            <a:r>
              <a:rPr lang="it-IT" dirty="0">
                <a:latin typeface="Times New Roman" panose="02020603050405020304" pitchFamily="18" charset="0"/>
              </a:rPr>
              <a:t>cu privire la aprobarea Cerinţelor “Uleiuri vegetale comestibile”</a:t>
            </a:r>
          </a:p>
          <a:p>
            <a:r>
              <a:rPr lang="ro-RO" b="1" dirty="0">
                <a:latin typeface="Times New Roman" panose="02020603050405020304" pitchFamily="18" charset="0"/>
              </a:rPr>
              <a:t>HG 1208 din 27.10.2008 </a:t>
            </a:r>
            <a:r>
              <a:rPr lang="ro-RO" dirty="0">
                <a:latin typeface="Times New Roman" panose="02020603050405020304" pitchFamily="18" charset="0"/>
              </a:rPr>
              <a:t>cu privire la aprobarea Normei sanitar-veterinare privind comercializarea ouălor pentru consum uman</a:t>
            </a:r>
          </a:p>
          <a:p>
            <a:r>
              <a:rPr lang="ro-RO" b="1" dirty="0">
                <a:latin typeface="Times New Roman" panose="02020603050405020304" pitchFamily="18" charset="0"/>
              </a:rPr>
              <a:t>HG 68 din 29.01.2009 </a:t>
            </a:r>
            <a:r>
              <a:rPr lang="ro-RO" dirty="0">
                <a:latin typeface="Times New Roman" panose="02020603050405020304" pitchFamily="18" charset="0"/>
              </a:rPr>
              <a:t>cu privire la aprobarea Reglementării tehnice „Făina, grişul şi tărîţa de cereale”</a:t>
            </a:r>
          </a:p>
          <a:p>
            <a:r>
              <a:rPr lang="ro-RO" b="1" dirty="0">
                <a:latin typeface="Times New Roman" panose="02020603050405020304" pitchFamily="18" charset="0"/>
              </a:rPr>
              <a:t>HG 205 din 11.03.2009 </a:t>
            </a:r>
            <a:r>
              <a:rPr lang="ro-RO" dirty="0">
                <a:latin typeface="Times New Roman" panose="02020603050405020304" pitchFamily="18" charset="0"/>
              </a:rPr>
              <a:t>cu privire la aprobarea Reglementării tehnice „Produse de leguminoase proaspete şi uscate.</a:t>
            </a:r>
            <a:br>
              <a:rPr lang="ro-RO" dirty="0">
                <a:latin typeface="Times New Roman" panose="02020603050405020304" pitchFamily="18" charset="0"/>
              </a:rPr>
            </a:br>
            <a:r>
              <a:rPr lang="ro-RO" dirty="0">
                <a:latin typeface="Times New Roman" panose="02020603050405020304" pitchFamily="18" charset="0"/>
              </a:rPr>
              <a:t>Cerinţe de comercializare”</a:t>
            </a:r>
          </a:p>
          <a:p>
            <a:r>
              <a:rPr lang="ro-RO" b="1" dirty="0">
                <a:latin typeface="Times New Roman" panose="02020603050405020304" pitchFamily="18" charset="0"/>
              </a:rPr>
              <a:t>HG 773 din 03.10.2013 </a:t>
            </a:r>
            <a:r>
              <a:rPr lang="ro-RO" dirty="0">
                <a:latin typeface="Times New Roman" panose="02020603050405020304" pitchFamily="18" charset="0"/>
              </a:rPr>
              <a:t>cu privire la aprobarea Normei sanitar-veterinare de stabilire a cerinţelor de comercializare a cărnii de pasăre</a:t>
            </a:r>
          </a:p>
        </p:txBody>
      </p:sp>
    </p:spTree>
    <p:extLst>
      <p:ext uri="{BB962C8B-B14F-4D97-AF65-F5344CB8AC3E}">
        <p14:creationId xmlns:p14="http://schemas.microsoft.com/office/powerpoint/2010/main" val="2230252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Logo">
            <a:extLst>
              <a:ext uri="{FF2B5EF4-FFF2-40B4-BE49-F238E27FC236}">
                <a16:creationId xmlns:a16="http://schemas.microsoft.com/office/drawing/2014/main" id="{56A7F166-C12F-4661-9ACB-7C967FB71964}"/>
              </a:ext>
            </a:extLst>
          </p:cNvPr>
          <p:cNvPicPr>
            <a:picLocks noChangeAspect="1" noChangeArrowheads="1"/>
          </p:cNvPicPr>
          <p:nvPr/>
        </p:nvPicPr>
        <p:blipFill>
          <a:blip r:embed="rId2" cstate="print"/>
          <a:srcRect/>
          <a:stretch>
            <a:fillRect/>
          </a:stretch>
        </p:blipFill>
        <p:spPr bwMode="auto">
          <a:xfrm>
            <a:off x="70539" y="86353"/>
            <a:ext cx="1095375" cy="1095375"/>
          </a:xfrm>
          <a:prstGeom prst="rect">
            <a:avLst/>
          </a:prstGeom>
          <a:noFill/>
          <a:ln w="9525">
            <a:noFill/>
            <a:miter lim="800000"/>
            <a:headEnd/>
            <a:tailEnd/>
          </a:ln>
        </p:spPr>
      </p:pic>
      <p:sp>
        <p:nvSpPr>
          <p:cNvPr id="4" name="Заголовок 1">
            <a:extLst>
              <a:ext uri="{FF2B5EF4-FFF2-40B4-BE49-F238E27FC236}">
                <a16:creationId xmlns:a16="http://schemas.microsoft.com/office/drawing/2014/main" id="{894A5C7C-8A2A-4598-A608-C35EBDFF02C0}"/>
              </a:ext>
            </a:extLst>
          </p:cNvPr>
          <p:cNvSpPr txBox="1">
            <a:spLocks/>
          </p:cNvSpPr>
          <p:nvPr/>
        </p:nvSpPr>
        <p:spPr>
          <a:xfrm>
            <a:off x="1623114" y="0"/>
            <a:ext cx="10682317" cy="561974"/>
          </a:xfrm>
          <a:prstGeom prst="rect">
            <a:avLst/>
          </a:prstGeom>
        </p:spPr>
        <p:txBody>
          <a:bodyPr vert="horz" lIns="91440" tIns="45720" rIns="91440" bIns="45720" rtlCol="0" anchor="b">
            <a:normAutofit lnSpcReduction="1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ro-RO" altLang="ro-RO" sz="3100" b="1" dirty="0">
                <a:solidFill>
                  <a:srgbClr val="0A85FF"/>
                </a:solidFill>
                <a:latin typeface="Bookman Old Style" panose="02050604050505020204" pitchFamily="18" charset="0"/>
              </a:rPr>
              <a:t>Agenția Națională pentru Siguranța Alimentelor</a:t>
            </a:r>
            <a:endParaRPr lang="ro-RO" dirty="0">
              <a:latin typeface="Bookman Old Style" panose="02050604050505020204" pitchFamily="18" charset="0"/>
            </a:endParaRPr>
          </a:p>
        </p:txBody>
      </p:sp>
      <p:sp>
        <p:nvSpPr>
          <p:cNvPr id="3" name="Прямоугольник 2">
            <a:extLst>
              <a:ext uri="{FF2B5EF4-FFF2-40B4-BE49-F238E27FC236}">
                <a16:creationId xmlns:a16="http://schemas.microsoft.com/office/drawing/2014/main" id="{E9A82CA6-51B9-4B62-A6C6-4F7B7D9DAB57}"/>
              </a:ext>
            </a:extLst>
          </p:cNvPr>
          <p:cNvSpPr/>
          <p:nvPr/>
        </p:nvSpPr>
        <p:spPr>
          <a:xfrm>
            <a:off x="215660" y="1098345"/>
            <a:ext cx="11749178" cy="5078313"/>
          </a:xfrm>
          <a:prstGeom prst="rect">
            <a:avLst/>
          </a:prstGeom>
        </p:spPr>
        <p:txBody>
          <a:bodyPr wrap="square">
            <a:spAutoFit/>
          </a:bodyPr>
          <a:lstStyle/>
          <a:p>
            <a:r>
              <a:rPr lang="ro-RO" b="1" dirty="0">
                <a:latin typeface="Times New Roman" panose="02020603050405020304" pitchFamily="18" charset="0"/>
              </a:rPr>
              <a:t>HG 291 din 22.04.2014 </a:t>
            </a:r>
            <a:r>
              <a:rPr lang="es-ES" dirty="0">
                <a:latin typeface="Times New Roman" panose="02020603050405020304" pitchFamily="18" charset="0"/>
              </a:rPr>
              <a:t>cu privire la aprobarea Cerinţelor de calitate pentru orez şi crupe de orez</a:t>
            </a:r>
          </a:p>
          <a:p>
            <a:r>
              <a:rPr lang="ro-RO" b="1" dirty="0">
                <a:latin typeface="Times New Roman" panose="02020603050405020304" pitchFamily="18" charset="0"/>
              </a:rPr>
              <a:t>HG 1523 din 29.12.2007 </a:t>
            </a:r>
            <a:r>
              <a:rPr lang="ro-RO" dirty="0">
                <a:latin typeface="Times New Roman" panose="02020603050405020304" pitchFamily="18" charset="0"/>
              </a:rPr>
              <a:t>cu privire la aprobarea Reglementării tehnice ”Fructe şi legume uscate (deshidratate)”</a:t>
            </a:r>
          </a:p>
          <a:p>
            <a:r>
              <a:rPr lang="ro-RO" b="1" dirty="0">
                <a:latin typeface="Times New Roman" panose="02020603050405020304" pitchFamily="18" charset="0"/>
              </a:rPr>
              <a:t>HG 696 din 04.08.2010 </a:t>
            </a:r>
            <a:r>
              <a:rPr lang="ro-RO" dirty="0">
                <a:latin typeface="Times New Roman" panose="02020603050405020304" pitchFamily="18" charset="0"/>
              </a:rPr>
              <a:t>pentru aprobarea Cerințelor privind producerea, importul şi plasarea pe piață a cărnii - materie primă</a:t>
            </a:r>
          </a:p>
          <a:p>
            <a:endParaRPr lang="ro-RO" b="1" dirty="0">
              <a:latin typeface="Times New Roman" panose="02020603050405020304" pitchFamily="18" charset="0"/>
            </a:endParaRPr>
          </a:p>
          <a:p>
            <a:r>
              <a:rPr lang="ro-RO" b="1" dirty="0">
                <a:latin typeface="Times New Roman" panose="02020603050405020304" pitchFamily="18" charset="0"/>
              </a:rPr>
              <a:t>HG 158 din 07.03.2019 </a:t>
            </a:r>
            <a:r>
              <a:rPr lang="ro-RO" dirty="0">
                <a:latin typeface="Times New Roman" panose="02020603050405020304" pitchFamily="18" charset="0"/>
              </a:rPr>
              <a:t>cu privire la aprobarea Cerințelor de calitate pentru lapte și produsele lactate</a:t>
            </a:r>
          </a:p>
          <a:p>
            <a:endParaRPr lang="ro-RO" b="1" dirty="0">
              <a:latin typeface="Times New Roman" panose="02020603050405020304" pitchFamily="18" charset="0"/>
            </a:endParaRPr>
          </a:p>
          <a:p>
            <a:r>
              <a:rPr lang="ro-RO" b="1" dirty="0">
                <a:latin typeface="Times New Roman" panose="02020603050405020304" pitchFamily="18" charset="0"/>
              </a:rPr>
              <a:t>Ordinul Ministerului Sănătății nr. 638 din 12.08.2016</a:t>
            </a:r>
            <a:r>
              <a:rPr lang="ro-RO" b="1" dirty="0"/>
              <a:t> </a:t>
            </a:r>
            <a:r>
              <a:rPr lang="ro-RO" dirty="0">
                <a:latin typeface="Times New Roman" panose="02020603050405020304" pitchFamily="18" charset="0"/>
              </a:rPr>
              <a:t>cu privire la implementarea Recomandărilor pentru un regim alimentar sănătos şi activitate fizică adecvată în instituţiile de învăţămînt din Republica Moldova </a:t>
            </a:r>
            <a:r>
              <a:rPr lang="ro-RO" i="1" dirty="0">
                <a:latin typeface="Times New Roman" panose="02020603050405020304" pitchFamily="18" charset="0"/>
                <a:cs typeface="Times New Roman" panose="02020603050405020304" pitchFamily="18" charset="0"/>
              </a:rPr>
              <a:t>(</a:t>
            </a:r>
            <a:r>
              <a:rPr lang="en-US" i="1" dirty="0" err="1">
                <a:latin typeface="Times New Roman" panose="02020603050405020304" pitchFamily="18" charset="0"/>
                <a:cs typeface="Times New Roman" panose="02020603050405020304" pitchFamily="18" charset="0"/>
              </a:rPr>
              <a:t>Anexa</a:t>
            </a:r>
            <a:r>
              <a:rPr lang="en-US" i="1" dirty="0">
                <a:latin typeface="Times New Roman" panose="02020603050405020304" pitchFamily="18" charset="0"/>
                <a:cs typeface="Times New Roman" panose="02020603050405020304" pitchFamily="18" charset="0"/>
              </a:rPr>
              <a:t> 2</a:t>
            </a:r>
            <a:r>
              <a:rPr lang="ro-RO" i="1" dirty="0">
                <a:latin typeface="Times New Roman" panose="02020603050405020304" pitchFamily="18" charset="0"/>
                <a:cs typeface="Times New Roman" panose="02020603050405020304" pitchFamily="18" charset="0"/>
              </a:rPr>
              <a:t> </a:t>
            </a:r>
            <a:r>
              <a:rPr lang="it-IT" i="1" dirty="0">
                <a:latin typeface="Times New Roman" panose="02020603050405020304" pitchFamily="18" charset="0"/>
                <a:cs typeface="Times New Roman" panose="02020603050405020304" pitchFamily="18" charset="0"/>
              </a:rPr>
              <a:t>Produsele</a:t>
            </a:r>
            <a:r>
              <a:rPr lang="ro-RO" i="1" dirty="0">
                <a:latin typeface="Times New Roman" panose="02020603050405020304" pitchFamily="18" charset="0"/>
                <a:cs typeface="Times New Roman" panose="02020603050405020304" pitchFamily="18" charset="0"/>
              </a:rPr>
              <a:t> </a:t>
            </a:r>
            <a:r>
              <a:rPr lang="it-IT" i="1" dirty="0">
                <a:latin typeface="Times New Roman" panose="02020603050405020304" pitchFamily="18" charset="0"/>
                <a:cs typeface="Times New Roman" panose="02020603050405020304" pitchFamily="18" charset="0"/>
              </a:rPr>
              <a:t>alimentare promovate, limitate, interzise în instituţiile de învăţămînt general</a:t>
            </a:r>
            <a:r>
              <a:rPr lang="ro-RO" i="1" dirty="0">
                <a:latin typeface="Times New Roman" panose="02020603050405020304" pitchFamily="18" charset="0"/>
                <a:cs typeface="Times New Roman" panose="02020603050405020304" pitchFamily="18" charset="0"/>
              </a:rPr>
              <a:t>) </a:t>
            </a:r>
            <a:r>
              <a:rPr lang="ro-RO" dirty="0">
                <a:solidFill>
                  <a:srgbClr val="FF0000"/>
                </a:solidFill>
                <a:hlinkClick r:id="rId3">
                  <a:extLst>
                    <a:ext uri="{A12FA001-AC4F-418D-AE19-62706E023703}">
                      <ahyp:hlinkClr xmlns:ahyp="http://schemas.microsoft.com/office/drawing/2018/hyperlinkcolor" xmlns="" val="tx"/>
                    </a:ext>
                  </a:extLst>
                </a:hlinkClick>
              </a:rPr>
              <a:t>http://www.legis.md/cautare/getResults?doc_id=112072&amp;lang=ro</a:t>
            </a:r>
            <a:endParaRPr lang="ro-RO" dirty="0">
              <a:solidFill>
                <a:srgbClr val="FF0000"/>
              </a:solidFill>
            </a:endParaRPr>
          </a:p>
          <a:p>
            <a:endParaRPr lang="ro-RO" dirty="0">
              <a:solidFill>
                <a:srgbClr val="FF0000"/>
              </a:solidFill>
            </a:endParaRPr>
          </a:p>
          <a:p>
            <a:r>
              <a:rPr lang="ro-RO" b="1" dirty="0">
                <a:latin typeface="Times New Roman" panose="02020603050405020304" pitchFamily="18" charset="0"/>
              </a:rPr>
              <a:t>Ordinul Ministerului Sănătății nr. 622 din 21.05.2018 </a:t>
            </a:r>
            <a:r>
              <a:rPr lang="ro-RO" dirty="0">
                <a:latin typeface="Times New Roman" panose="02020603050405020304" pitchFamily="18" charset="0"/>
              </a:rPr>
              <a:t>cu privire la modificarea Ordinului nr. 638 din 12.08.2016 privind implementarea Recomandărilor pentru un regim alimentar sănătos şi activitate fizică adecvată în instituţiile de învățământ din Republica Moldova </a:t>
            </a:r>
          </a:p>
          <a:p>
            <a:r>
              <a:rPr lang="ro-RO" dirty="0">
                <a:solidFill>
                  <a:srgbClr val="FF0000"/>
                </a:solidFill>
                <a:hlinkClick r:id="rId4">
                  <a:extLst>
                    <a:ext uri="{A12FA001-AC4F-418D-AE19-62706E023703}">
                      <ahyp:hlinkClr xmlns:ahyp="http://schemas.microsoft.com/office/drawing/2018/hyperlinkcolor" xmlns="" val="tx"/>
                    </a:ext>
                  </a:extLst>
                </a:hlinkClick>
              </a:rPr>
              <a:t>http://www.legis.md/cautare/getResults?doc_id=111307&amp;lang=ro</a:t>
            </a:r>
            <a:endParaRPr lang="ro-RO" dirty="0">
              <a:solidFill>
                <a:srgbClr val="FF0000"/>
              </a:solidFill>
              <a:latin typeface="Times New Roman" panose="02020603050405020304" pitchFamily="18" charset="0"/>
            </a:endParaRPr>
          </a:p>
          <a:p>
            <a:endParaRPr lang="ro-RO" i="1" dirty="0">
              <a:latin typeface="Times New Roman" panose="02020603050405020304" pitchFamily="18" charset="0"/>
              <a:cs typeface="Times New Roman" panose="02020603050405020304" pitchFamily="18" charset="0"/>
            </a:endParaRPr>
          </a:p>
          <a:p>
            <a:r>
              <a:rPr lang="ro-MD" b="1" dirty="0">
                <a:latin typeface="Times New Roman" panose="02020603050405020304" pitchFamily="18" charset="0"/>
                <a:ea typeface="Calibri" panose="020F0502020204030204" pitchFamily="34" charset="0"/>
              </a:rPr>
              <a:t>Recomandări-cadru pentru definirea calității produselor alimentare admise pentru achiziții publice de produse în scopul organizării alimentației în instituțiile educaționale (</a:t>
            </a:r>
            <a:r>
              <a:rPr lang="ro-MD" i="1" dirty="0">
                <a:latin typeface="Times New Roman" panose="02020603050405020304" pitchFamily="18" charset="0"/>
                <a:ea typeface="Calibri" panose="020F0502020204030204" pitchFamily="34" charset="0"/>
              </a:rPr>
              <a:t>aprobate prin Ordinul ANSA nr. 148 din 16.03.2018</a:t>
            </a:r>
            <a:r>
              <a:rPr lang="ro-MD" b="1" dirty="0">
                <a:latin typeface="Times New Roman" panose="02020603050405020304" pitchFamily="18" charset="0"/>
                <a:ea typeface="Calibri" panose="020F0502020204030204" pitchFamily="34" charset="0"/>
              </a:rPr>
              <a:t>)</a:t>
            </a:r>
            <a:endParaRPr lang="ro-RO" dirty="0">
              <a:latin typeface="Times New Roman" panose="02020603050405020304" pitchFamily="18" charset="0"/>
            </a:endParaRPr>
          </a:p>
        </p:txBody>
      </p:sp>
    </p:spTree>
    <p:extLst>
      <p:ext uri="{BB962C8B-B14F-4D97-AF65-F5344CB8AC3E}">
        <p14:creationId xmlns:p14="http://schemas.microsoft.com/office/powerpoint/2010/main" val="1196942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ÐÐ°ÑÑÐ¸Ð½ÐºÐ¸ Ð¿Ð¾ Ð·Ð°Ð¿ÑÐ¾ÑÑ multumesc pentru atentie">
            <a:extLst>
              <a:ext uri="{FF2B5EF4-FFF2-40B4-BE49-F238E27FC236}">
                <a16:creationId xmlns:a16="http://schemas.microsoft.com/office/drawing/2014/main" id="{FEECF2D8-4A1D-410B-B31B-01620F3592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3101764"/>
      </p:ext>
    </p:extLst>
  </p:cSld>
  <p:clrMapOvr>
    <a:masterClrMapping/>
  </p:clrMapOvr>
</p:sld>
</file>

<file path=ppt/theme/theme1.xml><?xml version="1.0" encoding="utf-8"?>
<a:theme xmlns:a="http://schemas.openxmlformats.org/drawingml/2006/main" name="Капля">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ppt/theme/theme2.xml><?xml version="1.0" encoding="utf-8"?>
<a:theme xmlns:a="http://schemas.openxmlformats.org/drawingml/2006/main" name="1_Капля">
  <a:themeElements>
    <a:clrScheme name="Капля">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Капля">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апля">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emplate>TM04033925[[fn=Капля]]</Template>
  <TotalTime>1387</TotalTime>
  <Words>308</Words>
  <Application>Microsoft Office PowerPoint</Application>
  <PresentationFormat>Широкоэкранный</PresentationFormat>
  <Paragraphs>42</Paragraphs>
  <Slides>8</Slides>
  <Notes>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2</vt:i4>
      </vt:variant>
      <vt:variant>
        <vt:lpstr>Заголовки слайдов</vt:lpstr>
      </vt:variant>
      <vt:variant>
        <vt:i4>8</vt:i4>
      </vt:variant>
    </vt:vector>
  </HeadingPairs>
  <TitlesOfParts>
    <vt:vector size="19" baseType="lpstr">
      <vt:lpstr>Arial</vt:lpstr>
      <vt:lpstr>Arial Narrow</vt:lpstr>
      <vt:lpstr>Bookman Old Style</vt:lpstr>
      <vt:lpstr>Calibri</vt:lpstr>
      <vt:lpstr>Cambria Math</vt:lpstr>
      <vt:lpstr>Engravers MT</vt:lpstr>
      <vt:lpstr>Times New Roman</vt:lpstr>
      <vt:lpstr>Tw Cen MT</vt:lpstr>
      <vt:lpstr>Wingdings</vt:lpstr>
      <vt:lpstr>Капля</vt:lpstr>
      <vt:lpstr>1_Капля</vt:lpstr>
      <vt:lpstr>  Agenția Națională pentru siguranța alimentelor subdiviziunia Teritorială Chișinău</vt:lpstr>
      <vt:lpstr>Презентация PowerPoint</vt:lpstr>
      <vt:lpstr>Презентация PowerPoint</vt:lpstr>
      <vt:lpstr>    Lumea se confruntă cu o amenințare fără precedent datorită pandemiei COVID-19 cauzată de virusul SARS-CoV-2 (denumit virus COVID-19). Multe țări urmează sfaturile Organizației Mondiale a Sănătății (OMS) cu privire la introducerea de măsuri de distanțare fizică, ca unul dintre modurile prin care se poate reduce transmiterea bolii. Aplicarea acestor măsuri a condus la închiderea multor afaceri, școli și instituţii de învățământ și la restricții privind călătoriile și adunările sociale. Pentru unii oameni, munca de la domiciliu, munca la distanță, și on-line sau discuțiile și întâlnirile prin internet, reprezintă acum practici normale. In domeniul industriei alimentare, personalul angajat nu are posibilitatea să lucreze de acasă și este obligat să continue să lucreze la locul de muncă obișnuit. Menţinerea în condiții de siguranță a tuturor lucrătorilor în domeniul produselor alimentare și de aprovizionare, este esențială, pentru a face faţă pandemiei. Menținerea circulaţiei alimentelor de-a lungul lanțului alimentar este o funcție esențială la care trebuie să contribuie toate părțile interesate. Acest lucru este, de asemenea, necesar pentru a menține încrederea consumatorilor în siguranța alimentelor și în faptul că acestea sunt disponibile. </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Svetlana</dc:creator>
  <cp:lastModifiedBy>Gradinita nr.62</cp:lastModifiedBy>
  <cp:revision>54</cp:revision>
  <cp:lastPrinted>2019-09-11T14:10:51Z</cp:lastPrinted>
  <dcterms:created xsi:type="dcterms:W3CDTF">2019-09-09T06:12:00Z</dcterms:created>
  <dcterms:modified xsi:type="dcterms:W3CDTF">2020-07-08T13:37:11Z</dcterms:modified>
</cp:coreProperties>
</file>